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324" r:id="rId3"/>
    <p:sldId id="257" r:id="rId4"/>
    <p:sldId id="258" r:id="rId5"/>
    <p:sldId id="325" r:id="rId6"/>
    <p:sldId id="302" r:id="rId7"/>
    <p:sldId id="259" r:id="rId8"/>
    <p:sldId id="303" r:id="rId9"/>
    <p:sldId id="305" r:id="rId10"/>
    <p:sldId id="306" r:id="rId11"/>
    <p:sldId id="261" r:id="rId12"/>
    <p:sldId id="307" r:id="rId13"/>
    <p:sldId id="262" r:id="rId14"/>
    <p:sldId id="263" r:id="rId15"/>
    <p:sldId id="266" r:id="rId16"/>
    <p:sldId id="264" r:id="rId17"/>
    <p:sldId id="265" r:id="rId18"/>
    <p:sldId id="267" r:id="rId19"/>
    <p:sldId id="322" r:id="rId20"/>
    <p:sldId id="323" r:id="rId21"/>
    <p:sldId id="272" r:id="rId22"/>
    <p:sldId id="326" r:id="rId23"/>
    <p:sldId id="268" r:id="rId24"/>
    <p:sldId id="270" r:id="rId25"/>
    <p:sldId id="271" r:id="rId26"/>
    <p:sldId id="300" r:id="rId27"/>
    <p:sldId id="273" r:id="rId28"/>
    <p:sldId id="301" r:id="rId29"/>
    <p:sldId id="275" r:id="rId30"/>
    <p:sldId id="276" r:id="rId31"/>
    <p:sldId id="277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4" r:id="rId40"/>
    <p:sldId id="291" r:id="rId41"/>
    <p:sldId id="293" r:id="rId42"/>
    <p:sldId id="295" r:id="rId43"/>
    <p:sldId id="280" r:id="rId44"/>
    <p:sldId id="281" r:id="rId45"/>
    <p:sldId id="282" r:id="rId46"/>
    <p:sldId id="296" r:id="rId47"/>
    <p:sldId id="297" r:id="rId48"/>
    <p:sldId id="298" r:id="rId49"/>
    <p:sldId id="327" r:id="rId50"/>
    <p:sldId id="283" r:id="rId51"/>
    <p:sldId id="269" r:id="rId52"/>
    <p:sldId id="299" r:id="rId53"/>
    <p:sldId id="328" r:id="rId54"/>
    <p:sldId id="308" r:id="rId55"/>
    <p:sldId id="310" r:id="rId56"/>
    <p:sldId id="311" r:id="rId57"/>
    <p:sldId id="312" r:id="rId58"/>
    <p:sldId id="32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61" r:id="rId68"/>
    <p:sldId id="360" r:id="rId69"/>
    <p:sldId id="362" r:id="rId70"/>
    <p:sldId id="369" r:id="rId71"/>
    <p:sldId id="363" r:id="rId72"/>
    <p:sldId id="364" r:id="rId73"/>
    <p:sldId id="365" r:id="rId74"/>
    <p:sldId id="366" r:id="rId75"/>
    <p:sldId id="367" r:id="rId76"/>
    <p:sldId id="368" r:id="rId77"/>
    <p:sldId id="329" r:id="rId78"/>
    <p:sldId id="330" r:id="rId79"/>
    <p:sldId id="331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4" r:id="rId90"/>
    <p:sldId id="343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5" r:id="rId101"/>
    <p:sldId id="356" r:id="rId102"/>
    <p:sldId id="358" r:id="rId103"/>
    <p:sldId id="359" r:id="rId10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FE"/>
    <a:srgbClr val="C81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1"/>
    <p:restoredTop sz="94622"/>
  </p:normalViewPr>
  <p:slideViewPr>
    <p:cSldViewPr snapToGrid="0">
      <p:cViewPr varScale="1">
        <p:scale>
          <a:sx n="101" d="100"/>
          <a:sy n="101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CC908-370C-984B-9F7A-DB7DA64603C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78540-FEBB-5845-9716-C4B4AB8172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61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42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77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189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548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78540-FEBB-5845-9716-C4B4AB8172B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70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54A65-6F3E-AADD-3875-BB0FFE91F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929085-3354-6526-5E52-6F758F3B4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791E5-7BFC-6C3F-B180-42B572C7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52DAB-FEDF-1F2A-F60E-7616B9D9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3FD04-7308-D205-8B02-934791D6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8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27635-DFE4-8D65-1505-BAA240A8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29E616-A63D-9EB7-86E7-15177FDD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00460-C117-DF3B-77F6-7549FA04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AD479F-A6A2-F4C8-DC7D-9F396665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A19B-0FDE-28E1-86D3-676D2B4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07890A2-FE02-8D2F-2F2E-BCD7F867C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C3CB43-46E6-3E54-E658-6EF9DFBD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89E1D-0B73-2B0B-0953-6300AF91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E623B-A2F4-B54B-91C7-CA5A1313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7C6C2D-5F1B-BC6A-BC22-7E0FBE0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77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3C1F9-8EC4-1943-2C60-7F994FF2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60F60-742E-F537-5DE1-87A11CE4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FC384-5765-722C-A1BD-AC8C58E2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287B-8AB1-CAFA-81D2-7916AFF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6A414-37C4-308F-F53A-7FFC3800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37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737AB-D885-85B8-6130-C3BCCCDC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938EAC-D171-1D68-D689-BE211A031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A56D4B-1972-7151-1337-DC58BE4A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63B8F5-A110-BC26-F6E3-D9DA1DF9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217CB-AD30-3637-D18B-D3FA15AD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97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43441-A20A-AE94-25D1-4C97315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BFA84-D72A-3C56-7DA3-45E261F3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76ED2E-FAB0-D56A-7166-E34ACDAF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B3C075-73C4-684C-C873-186534B3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381002-5533-3D46-1C3B-00313752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9927C-B31E-1DFC-221E-2E5CD45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5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3CB8F-D3F9-EA2A-1034-D3130FD6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E660-0C39-201B-2E74-31454C50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6A7CF0-A67B-EA56-DC2E-A69C7185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722A2-AB29-2113-BF50-27A12CF9E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7017F-7996-1E52-5984-3B2C4CB93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601F56-E312-1D0B-E0E3-3D4A05CF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FE9B39-085E-D7B1-F7E7-B478E55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DD2A17F-881C-C370-EAD0-0F97F06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13A9C0-31C5-001A-0976-82804525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01C81F-B311-290D-3277-68E5BBC2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6D87F7-C9AB-EA80-AE7F-8E33950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4DA21E-6960-57D8-F7C5-B69934B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89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0F7EDF-DBF3-05D7-7B2C-6C0FDA34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5403F-8B7E-8A1F-773D-A5FEC451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4F1B06-B86D-B574-7FDF-9BA50158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2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D1FA-0A78-308C-2548-4E89902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D445F-2F9A-7793-6C8E-BE6D8205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DA1DF3-CE26-6B37-6DC5-162F58D2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0F72E9-30A7-DC6D-75A7-2E5AB566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A3107F-72A6-E2AF-997D-084F678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EFE308-3C41-EC7A-EE9A-9B69B2F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2AB70-93F5-2B43-49C6-638E166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E476E7-CCD0-24EC-C177-3DAA87C2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76F43-AA7F-FF5C-CD7C-3435A16D1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96144B-8593-6D62-CE19-289504A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C7F00-413E-5642-0383-1456124A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3B0A4B-7A3B-B2C1-3CAD-FE18D89A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FDB0A4-5895-7DE3-17AB-C3AA32D2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C0DF07-3B71-EFBF-EB80-04B292D5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7C1F3-2A22-0F9F-1916-5BF85842D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8FE61-4608-0C43-9C7A-398720117311}" type="datetimeFigureOut">
              <a:rPr lang="de-DE" smtClean="0"/>
              <a:t>08.08.24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C7EBA-EEA8-A9AE-4D09-8F3E7B4B7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30BFF-1D77-6984-BE45-0A76C64B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4FCAB2-DF20-F74E-AE22-166F0BE8B8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C566E-3486-C05E-5FB3-8C51C553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Cyrcé</a:t>
            </a:r>
            <a:r>
              <a:rPr lang="de-DE" dirty="0"/>
              <a:t> 19.06.24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39C2EB-D25F-48A0-89C9-A9221AFBE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50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was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we‘d</a:t>
            </a:r>
            <a:r>
              <a:rPr lang="de-DE" dirty="0"/>
              <a:t> just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pPr marL="0" indent="0">
              <a:buNone/>
            </a:pPr>
            <a:r>
              <a:rPr lang="de-DE" dirty="0"/>
              <a:t>BUT: The beam </a:t>
            </a:r>
            <a:r>
              <a:rPr lang="de-DE" dirty="0" err="1"/>
              <a:t>is</a:t>
            </a:r>
            <a:r>
              <a:rPr lang="de-DE" dirty="0"/>
              <a:t> not flat,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amplitude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-position.</a:t>
            </a:r>
          </a:p>
          <a:p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align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beam on / beam off </a:t>
            </a:r>
            <a:r>
              <a:rPr lang="de-DE" dirty="0" err="1"/>
              <a:t>edges</a:t>
            </a:r>
            <a:r>
              <a:rPr lang="de-DE" dirty="0"/>
              <a:t>. (Might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fabricated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. (</a:t>
            </a:r>
            <a:r>
              <a:rPr lang="de-DE" dirty="0" err="1"/>
              <a:t>Favored</a:t>
            </a:r>
            <a:r>
              <a:rPr lang="de-DE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60369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1877" cy="4351338"/>
          </a:xfrm>
        </p:spPr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-0.06 mm and -0.07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I also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: -0.065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reasonable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comparisons</a:t>
            </a:r>
            <a:r>
              <a:rPr lang="de-DE" dirty="0"/>
              <a:t> </a:t>
            </a:r>
            <a:r>
              <a:rPr lang="de-DE" dirty="0" err="1"/>
              <a:t>below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600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5s_flat_calib </a:t>
            </a:r>
          </a:p>
        </p:txBody>
      </p:sp>
      <p:pic>
        <p:nvPicPr>
          <p:cNvPr id="7" name="Inhaltsplatzhalter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05F87F1-555D-C9BB-84E0-DB8024200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" y="1343818"/>
            <a:ext cx="6092775" cy="4689290"/>
          </a:xfrm>
        </p:spPr>
      </p:pic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ABF1AB-1A56-79B9-0CAF-4E06BDED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25" y="1343818"/>
            <a:ext cx="6092775" cy="46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0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 500p_center </a:t>
            </a:r>
          </a:p>
        </p:txBody>
      </p:sp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7FCB90-E3F4-C06A-341C-C5285E3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3818"/>
            <a:ext cx="6096000" cy="4691772"/>
          </a:xfrm>
          <a:prstGeom prst="rect">
            <a:avLst/>
          </a:prstGeom>
        </p:spPr>
      </p:pic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C5EA34C-C1DC-0507-3271-F233488A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3818"/>
            <a:ext cx="6096000" cy="46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6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F837F-488F-7DF5-003A-14602E49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7DEA577-4674-40F0-9D65-B82F2455C263}"/>
              </a:ext>
            </a:extLst>
          </p:cNvPr>
          <p:cNvSpPr txBox="1"/>
          <p:nvPr/>
        </p:nvSpPr>
        <p:spPr>
          <a:xfrm>
            <a:off x="179939" y="2459504"/>
            <a:ext cx="33945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 </a:t>
            </a:r>
            <a:r>
              <a:rPr lang="de-DE" sz="2400" dirty="0" err="1"/>
              <a:t>much</a:t>
            </a:r>
            <a:r>
              <a:rPr lang="de-DE" sz="2400" dirty="0"/>
              <a:t>, </a:t>
            </a:r>
            <a:r>
              <a:rPr lang="de-DE" sz="2400" dirty="0" err="1"/>
              <a:t>maybe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–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would</a:t>
            </a:r>
            <a:r>
              <a:rPr lang="de-DE" sz="2400" dirty="0"/>
              <a:t> not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newer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- </a:t>
            </a:r>
          </a:p>
          <a:p>
            <a:r>
              <a:rPr lang="de-DE" sz="2400" dirty="0"/>
              <a:t>I will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shift </a:t>
            </a:r>
            <a:r>
              <a:rPr lang="de-DE" sz="2400" dirty="0" err="1"/>
              <a:t>corrected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now</a:t>
            </a:r>
            <a:r>
              <a:rPr lang="de-DE" sz="2400" dirty="0"/>
              <a:t> on!</a:t>
            </a:r>
          </a:p>
        </p:txBody>
      </p:sp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72A4808-615C-230A-7B14-96531FA2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415" y="969217"/>
            <a:ext cx="7149247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real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48A23CA-206F-0B61-FD94-186E1BF4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</p:spPr>
      </p:pic>
      <p:pic>
        <p:nvPicPr>
          <p:cNvPr id="7" name="Grafik 6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A4D1F23-10A4-8D15-E52E-B5D2C53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60" y="1083114"/>
            <a:ext cx="6129040" cy="46917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909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flattened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not flat at all (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-&gt; Use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normalizing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6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935"/>
            <a:ext cx="10515600" cy="537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As visible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nearly</a:t>
            </a:r>
            <a:r>
              <a:rPr lang="de-DE" dirty="0"/>
              <a:t> uniform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different </a:t>
            </a:r>
            <a:r>
              <a:rPr lang="de-DE" dirty="0" err="1"/>
              <a:t>height</a:t>
            </a:r>
            <a:r>
              <a:rPr lang="de-DE" dirty="0"/>
              <a:t> –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!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differed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a not-uniform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. (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was </a:t>
            </a:r>
            <a:r>
              <a:rPr lang="de-DE" dirty="0" err="1"/>
              <a:t>nearly</a:t>
            </a:r>
            <a:r>
              <a:rPr lang="de-DE" dirty="0"/>
              <a:t> 1!)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Next, I 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 Note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 Not 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beam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beam).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FE71E-700D-039E-352A-8C95F9CF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51169-C4D7-7095-8763-70C19808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4482"/>
          </a:xfrm>
        </p:spPr>
        <p:txBody>
          <a:bodyPr>
            <a:norm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  <a:p>
            <a:r>
              <a:rPr lang="de-DE" dirty="0"/>
              <a:t>Mean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: Group </a:t>
            </a:r>
            <a:r>
              <a:rPr lang="de-DE" dirty="0" err="1"/>
              <a:t>positions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: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beam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differs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DOF : </a:t>
            </a:r>
            <a:r>
              <a:rPr lang="de-DE" dirty="0" err="1"/>
              <a:t>mean</a:t>
            </a:r>
            <a:r>
              <a:rPr lang="de-DE" dirty="0"/>
              <a:t> =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* a</a:t>
            </a:r>
          </a:p>
          <a:p>
            <a:pPr lvl="1"/>
            <a:r>
              <a:rPr lang="de-DE" dirty="0"/>
              <a:t>Realisation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methods</a:t>
            </a:r>
            <a:r>
              <a:rPr lang="de-DE" dirty="0"/>
              <a:t> possible, </a:t>
            </a:r>
            <a:r>
              <a:rPr lang="de-DE" dirty="0" err="1"/>
              <a:t>currently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least_squares</a:t>
            </a:r>
            <a:r>
              <a:rPr lang="de-DE" dirty="0"/>
              <a:t> </a:t>
            </a:r>
            <a:r>
              <a:rPr lang="de-DE" dirty="0" err="1"/>
              <a:t>optimisation</a:t>
            </a:r>
            <a:endParaRPr lang="de-DE" dirty="0"/>
          </a:p>
          <a:p>
            <a:pPr lvl="1"/>
            <a:r>
              <a:rPr lang="de-DE" dirty="0"/>
              <a:t>More DOF </a:t>
            </a:r>
            <a:r>
              <a:rPr lang="de-DE" dirty="0" err="1"/>
              <a:t>are</a:t>
            </a:r>
            <a:r>
              <a:rPr lang="de-DE" dirty="0"/>
              <a:t> possible,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but also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linearity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-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- </a:t>
            </a:r>
            <a:r>
              <a:rPr lang="de-DE" dirty="0" err="1"/>
              <a:t>nearly</a:t>
            </a:r>
            <a:r>
              <a:rPr lang="de-DE" dirty="0"/>
              <a:t> 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shouldn‘t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)</a:t>
            </a:r>
          </a:p>
          <a:p>
            <a:r>
              <a:rPr lang="de-DE" dirty="0"/>
              <a:t>Thus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43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07EF-B01D-F0EC-11B7-7E80DAF2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283F1-4D19-C4E0-A9C8-0EBAF8B8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0061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limited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in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flat </a:t>
            </a:r>
            <a:r>
              <a:rPr lang="de-DE" dirty="0" err="1"/>
              <a:t>calibration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3</a:t>
            </a:r>
          </a:p>
          <a:p>
            <a:r>
              <a:rPr lang="de-DE" dirty="0"/>
              <a:t>The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(</a:t>
            </a:r>
            <a:r>
              <a:rPr lang="de-DE" dirty="0" err="1"/>
              <a:t>factor</a:t>
            </a:r>
            <a:r>
              <a:rPr lang="de-DE" dirty="0"/>
              <a:t>) = 1 (Also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)</a:t>
            </a:r>
          </a:p>
          <a:p>
            <a:r>
              <a:rPr lang="de-DE" dirty="0"/>
              <a:t>This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(~ 5s), </a:t>
            </a:r>
            <a:r>
              <a:rPr lang="de-DE" dirty="0" err="1"/>
              <a:t>thus</a:t>
            </a:r>
            <a:r>
              <a:rPr lang="de-DE" dirty="0"/>
              <a:t> i </a:t>
            </a:r>
            <a:r>
              <a:rPr lang="de-DE" dirty="0" err="1"/>
              <a:t>built</a:t>
            </a:r>
            <a:r>
              <a:rPr lang="de-DE" dirty="0"/>
              <a:t> a quick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</a:t>
            </a:r>
            <a:r>
              <a:rPr lang="de-DE" dirty="0" err="1"/>
              <a:t>normalization_factor.npy</a:t>
            </a:r>
            <a:r>
              <a:rPr lang="de-DE" dirty="0"/>
              <a:t>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via </a:t>
            </a:r>
            <a:r>
              <a:rPr lang="de-DE" dirty="0" err="1"/>
              <a:t>np.save</a:t>
            </a:r>
            <a:r>
              <a:rPr lang="de-DE" dirty="0"/>
              <a:t>/</a:t>
            </a:r>
            <a:r>
              <a:rPr lang="de-DE" dirty="0" err="1"/>
              <a:t>np.load</a:t>
            </a:r>
            <a:r>
              <a:rPr lang="de-DE" dirty="0"/>
              <a:t> (&lt; 0.001 s)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always</a:t>
            </a:r>
            <a:r>
              <a:rPr lang="de-DE" dirty="0"/>
              <a:t> safe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 </a:t>
            </a:r>
            <a:r>
              <a:rPr lang="de-DE" dirty="0" err="1"/>
              <a:t>modifiactions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after </a:t>
            </a:r>
            <a:r>
              <a:rPr lang="de-DE" dirty="0" err="1"/>
              <a:t>loading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but 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...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questions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02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93831-4F53-EEC3-E89F-917B03B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real </a:t>
            </a:r>
            <a:r>
              <a:rPr lang="de-DE" dirty="0" err="1"/>
              <a:t>positions</a:t>
            </a:r>
            <a:endParaRPr lang="de-DE" dirty="0"/>
          </a:p>
        </p:txBody>
      </p:sp>
      <p:pic>
        <p:nvPicPr>
          <p:cNvPr id="5" name="Inhaltsplatzhalter 4" descr="Ein Bild, das Text, Screenshot, Farbigkeit, Muster enthält.&#10;&#10;Automatisch generierte Beschreibung">
            <a:extLst>
              <a:ext uri="{FF2B5EF4-FFF2-40B4-BE49-F238E27FC236}">
                <a16:creationId xmlns:a16="http://schemas.microsoft.com/office/drawing/2014/main" id="{76E651CF-871F-B607-086E-13581F8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1099343"/>
            <a:ext cx="7213600" cy="55777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84B56-8873-8768-F86C-4D574D34A2A2}"/>
              </a:ext>
            </a:extLst>
          </p:cNvPr>
          <p:cNvSpPr txBox="1"/>
          <p:nvPr/>
        </p:nvSpPr>
        <p:spPr>
          <a:xfrm>
            <a:off x="88901" y="1099343"/>
            <a:ext cx="40512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Here a </a:t>
            </a:r>
            <a:r>
              <a:rPr lang="de-DE" sz="2000" dirty="0" err="1"/>
              <a:t>visualisation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 </a:t>
            </a:r>
            <a:r>
              <a:rPr lang="de-DE" sz="2000" dirty="0" err="1"/>
              <a:t>y-positions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and </a:t>
            </a:r>
            <a:r>
              <a:rPr lang="de-DE" sz="2000" dirty="0" err="1"/>
              <a:t>grouped</a:t>
            </a:r>
            <a:r>
              <a:rPr lang="de-DE" sz="2000" dirty="0"/>
              <a:t> (I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1xdiode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smeared</a:t>
            </a:r>
            <a:r>
              <a:rPr lang="de-DE" sz="2000" dirty="0"/>
              <a:t> out (</a:t>
            </a:r>
            <a:r>
              <a:rPr lang="de-DE" sz="2000" dirty="0" err="1"/>
              <a:t>compare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slide</a:t>
            </a:r>
            <a:r>
              <a:rPr lang="de-DE" sz="2000" dirty="0"/>
              <a:t>), so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offset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? (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accurate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fabrication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inaccuracy</a:t>
            </a:r>
            <a:r>
              <a:rPr lang="de-DE" sz="2000" dirty="0"/>
              <a:t> in </a:t>
            </a:r>
            <a:r>
              <a:rPr lang="de-DE" sz="2000" dirty="0" err="1"/>
              <a:t>moving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(e.g.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mounted</a:t>
            </a:r>
            <a:r>
              <a:rPr lang="de-DE" sz="2000" dirty="0"/>
              <a:t> </a:t>
            </a:r>
            <a:r>
              <a:rPr lang="de-DE" sz="2000" dirty="0" err="1"/>
              <a:t>slightly</a:t>
            </a:r>
            <a:r>
              <a:rPr lang="de-DE" sz="2000" dirty="0"/>
              <a:t> </a:t>
            </a:r>
            <a:r>
              <a:rPr lang="de-DE" sz="2000" dirty="0" err="1"/>
              <a:t>tilted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Future </a:t>
            </a:r>
            <a:r>
              <a:rPr lang="de-DE" sz="2000" dirty="0" err="1"/>
              <a:t>Improvement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: </a:t>
            </a:r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signal</a:t>
            </a:r>
            <a:r>
              <a:rPr lang="de-DE" sz="2000" dirty="0"/>
              <a:t> </a:t>
            </a:r>
            <a:r>
              <a:rPr lang="de-DE" sz="2000" dirty="0" err="1"/>
              <a:t>increase</a:t>
            </a:r>
            <a:r>
              <a:rPr lang="de-DE" sz="2000" dirty="0"/>
              <a:t>/</a:t>
            </a:r>
            <a:r>
              <a:rPr lang="de-DE" sz="2000" dirty="0" err="1"/>
              <a:t>decrease</a:t>
            </a:r>
            <a:r>
              <a:rPr lang="de-DE" sz="2000" dirty="0"/>
              <a:t> and </a:t>
            </a:r>
            <a:r>
              <a:rPr lang="de-DE" sz="2000" dirty="0" err="1"/>
              <a:t>rather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sorting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6114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B5C6C-BA33-C66F-4B80-3FEC9DE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B00A3C-7781-AD68-5A7C-F8A71D2F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1985" cy="4688682"/>
          </a:xfrm>
          <a:prstGeom prst="rect">
            <a:avLst/>
          </a:prstGeom>
        </p:spPr>
      </p:pic>
      <p:pic>
        <p:nvPicPr>
          <p:cNvPr id="9" name="Grafik 8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85169D53-7EEA-9621-C691-F13FCD7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343819"/>
            <a:ext cx="6091983" cy="46886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CD1FA5C-2584-D188-BC09-AEBD73CBCF3C}"/>
              </a:ext>
            </a:extLst>
          </p:cNvPr>
          <p:cNvSpPr txBox="1"/>
          <p:nvPr/>
        </p:nvSpPr>
        <p:spPr>
          <a:xfrm>
            <a:off x="259457" y="6159500"/>
            <a:ext cx="11665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In </a:t>
            </a:r>
            <a:r>
              <a:rPr lang="de-DE" sz="2200" dirty="0" err="1"/>
              <a:t>black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calculated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, As visible </a:t>
            </a:r>
            <a:r>
              <a:rPr lang="de-DE" sz="2200" dirty="0" err="1"/>
              <a:t>I‘m</a:t>
            </a:r>
            <a:r>
              <a:rPr lang="de-DE" sz="2200" dirty="0"/>
              <a:t> </a:t>
            </a:r>
            <a:r>
              <a:rPr lang="de-DE" sz="2200" dirty="0" err="1"/>
              <a:t>able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diode</a:t>
            </a:r>
            <a:r>
              <a:rPr lang="de-DE" sz="2200" dirty="0"/>
              <a:t> </a:t>
            </a:r>
            <a:r>
              <a:rPr lang="de-DE" sz="2200" dirty="0" err="1"/>
              <a:t>signals</a:t>
            </a:r>
            <a:r>
              <a:rPr lang="de-DE" sz="2200" dirty="0"/>
              <a:t> </a:t>
            </a:r>
            <a:r>
              <a:rPr lang="de-DE" sz="2200" dirty="0" err="1"/>
              <a:t>far</a:t>
            </a:r>
            <a:r>
              <a:rPr lang="de-DE" sz="2200" dirty="0"/>
              <a:t> </a:t>
            </a:r>
            <a:r>
              <a:rPr lang="de-DE" sz="2200" dirty="0" err="1"/>
              <a:t>more</a:t>
            </a:r>
            <a:r>
              <a:rPr lang="de-DE" sz="2200" dirty="0"/>
              <a:t> </a:t>
            </a:r>
            <a:r>
              <a:rPr lang="de-DE" sz="2200" dirty="0" err="1"/>
              <a:t>homogenous</a:t>
            </a:r>
            <a:r>
              <a:rPr lang="de-DE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326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ECA23-6718-78BF-826A-37B89055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79B3BE78-759C-06AA-82C5-96B74FB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4918"/>
            <a:ext cx="6091985" cy="4688682"/>
          </a:xfrm>
          <a:prstGeom prst="rect">
            <a:avLst/>
          </a:prstGeom>
        </p:spPr>
      </p:pic>
      <p:pic>
        <p:nvPicPr>
          <p:cNvPr id="7" name="Grafik 6" descr="Ein Bild, das Text, Diagramm, Screenshot, Steigung enthält.&#10;&#10;Automatisch generierte Beschreibung">
            <a:extLst>
              <a:ext uri="{FF2B5EF4-FFF2-40B4-BE49-F238E27FC236}">
                <a16:creationId xmlns:a16="http://schemas.microsoft.com/office/drawing/2014/main" id="{AD3FB04A-4D05-B095-4C0E-B356CFE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84" y="1254918"/>
            <a:ext cx="6091985" cy="4688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B14600-909E-16CC-C9DC-51DF9EBF914B}"/>
              </a:ext>
            </a:extLst>
          </p:cNvPr>
          <p:cNvSpPr txBox="1"/>
          <p:nvPr/>
        </p:nvSpPr>
        <p:spPr>
          <a:xfrm>
            <a:off x="419100" y="6134100"/>
            <a:ext cx="8400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/>
              <a:t>With </a:t>
            </a:r>
            <a:r>
              <a:rPr lang="de-DE" sz="2200" dirty="0" err="1"/>
              <a:t>mean</a:t>
            </a:r>
            <a:r>
              <a:rPr lang="de-DE" sz="2200" dirty="0"/>
              <a:t>(</a:t>
            </a:r>
            <a:r>
              <a:rPr lang="de-DE" sz="2200" dirty="0" err="1"/>
              <a:t>factor</a:t>
            </a:r>
            <a:r>
              <a:rPr lang="de-DE" sz="2200" dirty="0"/>
              <a:t>) = 1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course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an </a:t>
            </a:r>
            <a:r>
              <a:rPr lang="de-DE" sz="2200" dirty="0" err="1"/>
              <a:t>offset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mean</a:t>
            </a:r>
            <a:r>
              <a:rPr lang="de-DE" sz="2200" dirty="0"/>
              <a:t> </a:t>
            </a:r>
            <a:r>
              <a:rPr lang="de-DE" sz="2200" dirty="0" err="1"/>
              <a:t>here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20062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C69C0-7427-429A-C0C4-068D64A0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B7B890E-2CE7-C43B-CBBE-8D65C7EF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549" y="1343818"/>
            <a:ext cx="6826251" cy="532184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1C28EC-0FE2-C000-CA79-8B44A2A7B397}"/>
              </a:ext>
            </a:extLst>
          </p:cNvPr>
          <p:cNvSpPr txBox="1"/>
          <p:nvPr/>
        </p:nvSpPr>
        <p:spPr>
          <a:xfrm>
            <a:off x="114300" y="1366836"/>
            <a:ext cx="48196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Comparison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2 </a:t>
            </a:r>
            <a:r>
              <a:rPr lang="de-DE" sz="2000" dirty="0" err="1"/>
              <a:t>methods</a:t>
            </a:r>
            <a:r>
              <a:rPr lang="de-DE" sz="2000" dirty="0"/>
              <a:t>(</a:t>
            </a:r>
            <a:r>
              <a:rPr lang="de-DE" sz="2000" dirty="0" err="1"/>
              <a:t>lsq</a:t>
            </a:r>
            <a:r>
              <a:rPr lang="de-DE" sz="2000" dirty="0"/>
              <a:t> = </a:t>
            </a:r>
            <a:r>
              <a:rPr lang="de-DE" sz="2000" dirty="0" err="1"/>
              <a:t>least_squares</a:t>
            </a:r>
            <a:r>
              <a:rPr lang="de-DE" sz="2000" dirty="0"/>
              <a:t>, </a:t>
            </a:r>
            <a:r>
              <a:rPr lang="de-DE" sz="2000" dirty="0" err="1"/>
              <a:t>method</a:t>
            </a:r>
            <a:r>
              <a:rPr lang="de-DE" sz="2000" dirty="0"/>
              <a:t> 1 =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deviation</a:t>
            </a:r>
            <a:r>
              <a:rPr lang="de-DE" sz="2000" dirty="0"/>
              <a:t> at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position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mean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/>
              <a:t>Also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factor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Cyrcè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in </a:t>
            </a:r>
            <a:r>
              <a:rPr lang="de-DE" sz="2000" dirty="0" err="1"/>
              <a:t>green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result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behaviour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measurements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19.06.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differing</a:t>
            </a:r>
            <a:r>
              <a:rPr lang="de-DE" sz="2000" dirty="0"/>
              <a:t>, but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#30+ not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different</a:t>
            </a:r>
          </a:p>
        </p:txBody>
      </p:sp>
    </p:spTree>
    <p:extLst>
      <p:ext uri="{BB962C8B-B14F-4D97-AF65-F5344CB8AC3E}">
        <p14:creationId xmlns:p14="http://schemas.microsoft.com/office/powerpoint/2010/main" val="190471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I do not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3F2B1A1-B824-A4CB-27B8-74304AA5D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39" y="954032"/>
            <a:ext cx="7083921" cy="5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72476-1892-201B-626D-0EF6CD809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General </a:t>
            </a:r>
            <a:r>
              <a:rPr lang="de-DE" dirty="0" err="1"/>
              <a:t>Changes</a:t>
            </a:r>
            <a:r>
              <a:rPr lang="de-DE" dirty="0"/>
              <a:t> in Data Treatment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DB6A7C-CF50-0594-07F3-031FA22B5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38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16C9-C90E-4876-4A59-72484C52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Limited </a:t>
            </a:r>
            <a:r>
              <a:rPr lang="de-DE" dirty="0" err="1"/>
              <a:t>to</a:t>
            </a:r>
            <a:r>
              <a:rPr lang="de-DE" dirty="0"/>
              <a:t> [0, 8]</a:t>
            </a:r>
          </a:p>
        </p:txBody>
      </p:sp>
      <p:pic>
        <p:nvPicPr>
          <p:cNvPr id="4" name="Grafik 3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CE5AFFB-A057-2367-DBCC-0238FEEF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69" y="1107336"/>
            <a:ext cx="6869386" cy="54607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451B417-0140-DA00-1F24-F1B9E1A480BB}"/>
              </a:ext>
            </a:extLst>
          </p:cNvPr>
          <p:cNvSpPr txBox="1"/>
          <p:nvPr/>
        </p:nvSpPr>
        <p:spPr>
          <a:xfrm>
            <a:off x="117742" y="1905506"/>
            <a:ext cx="5057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methods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measurement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a </a:t>
            </a:r>
            <a:r>
              <a:rPr lang="de-DE" sz="2400" dirty="0" err="1"/>
              <a:t>bigger</a:t>
            </a:r>
            <a:r>
              <a:rPr lang="de-DE" sz="2400" dirty="0"/>
              <a:t> </a:t>
            </a:r>
            <a:r>
              <a:rPr lang="de-DE" sz="2400" dirty="0" err="1"/>
              <a:t>deviation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channels</a:t>
            </a:r>
            <a:r>
              <a:rPr lang="de-DE" sz="2400" dirty="0"/>
              <a:t>‘ </a:t>
            </a:r>
            <a:r>
              <a:rPr lang="de-DE" sz="2400" dirty="0" err="1"/>
              <a:t>factors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calculated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method</a:t>
            </a:r>
            <a:r>
              <a:rPr lang="de-DE" sz="2400" dirty="0"/>
              <a:t> – </a:t>
            </a:r>
            <a:r>
              <a:rPr lang="de-DE" sz="2400" dirty="0" err="1"/>
              <a:t>leading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another</a:t>
            </a:r>
            <a:r>
              <a:rPr lang="de-DE" sz="2400" dirty="0"/>
              <a:t> </a:t>
            </a:r>
            <a:r>
              <a:rPr lang="de-DE" sz="2400" dirty="0" err="1"/>
              <a:t>result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I divide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its</a:t>
            </a:r>
            <a:r>
              <a:rPr lang="de-DE" sz="2400" dirty="0"/>
              <a:t> </a:t>
            </a:r>
            <a:r>
              <a:rPr lang="de-DE" sz="2400" dirty="0" err="1"/>
              <a:t>mean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10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5C8D2-A126-8576-EF95-954DE15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6B05-B465-3C5D-021C-D010D7B7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not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still valid,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‘ </a:t>
            </a:r>
            <a:r>
              <a:rPr lang="de-DE" dirty="0" err="1"/>
              <a:t>response</a:t>
            </a:r>
            <a:r>
              <a:rPr lang="de-DE" dirty="0"/>
              <a:t>. This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beam </a:t>
            </a:r>
            <a:r>
              <a:rPr lang="de-DE" dirty="0" err="1"/>
              <a:t>shapes</a:t>
            </a:r>
            <a:r>
              <a:rPr lang="de-DE" dirty="0"/>
              <a:t>.)</a:t>
            </a:r>
          </a:p>
          <a:p>
            <a:pPr marL="0" indent="0">
              <a:buNone/>
            </a:pPr>
            <a:r>
              <a:rPr lang="de-DE" dirty="0"/>
              <a:t>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29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8A58-F8B3-78D9-46D3-9A877DD7D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4C44AD-C1B1-D829-2E29-16E9C5C72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78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BF0B8-1727-8D92-F686-869209CF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580A5-2016-C9DF-6967-89CF68B0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/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measurement</a:t>
            </a:r>
            <a:endParaRPr lang="de-DE" dirty="0"/>
          </a:p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and </a:t>
            </a:r>
            <a:r>
              <a:rPr lang="de-DE" dirty="0" err="1"/>
              <a:t>interpolated</a:t>
            </a:r>
            <a:r>
              <a:rPr lang="de-DE" dirty="0"/>
              <a:t> </a:t>
            </a:r>
            <a:r>
              <a:rPr lang="de-DE" dirty="0" err="1"/>
              <a:t>contourf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2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I will </a:t>
            </a:r>
            <a:r>
              <a:rPr lang="de-DE" dirty="0" err="1"/>
              <a:t>show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normalized</a:t>
            </a:r>
            <a:r>
              <a:rPr lang="de-DE" dirty="0"/>
              <a:t> and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a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–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judge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9582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C34BE-C90E-CBF3-6606-0654952A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0407C-C041-0388-14AF-70E64E16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7" y="2121297"/>
            <a:ext cx="2317034" cy="41100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DBA43B-F7C7-4BD3-6C62-AB878E98B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46" y="2121297"/>
            <a:ext cx="2317034" cy="4110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5123BA-E184-911E-357E-2B538168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62" y="626665"/>
            <a:ext cx="3159633" cy="56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7E922B-A362-2C86-5ACC-D2F145C84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3818"/>
            <a:ext cx="6121342" cy="4815682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7832D1D-82B7-CCCE-D381-059AA93A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42" y="1343818"/>
            <a:ext cx="6070658" cy="47758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3F24EC8-25CE-C1DC-DE94-46DBAEE7799E}"/>
              </a:ext>
            </a:extLst>
          </p:cNvPr>
          <p:cNvSpPr txBox="1"/>
          <p:nvPr/>
        </p:nvSpPr>
        <p:spPr>
          <a:xfrm>
            <a:off x="8075276" y="1066800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normalized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26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11C9-5710-4AC3-CB4F-CB844FEE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238D80-1B67-E41D-33A0-1CC01298FE18}"/>
              </a:ext>
            </a:extLst>
          </p:cNvPr>
          <p:cNvSpPr txBox="1"/>
          <p:nvPr/>
        </p:nvSpPr>
        <p:spPr>
          <a:xfrm>
            <a:off x="1790700" y="1066800"/>
            <a:ext cx="133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Normalized</a:t>
            </a:r>
            <a:endParaRPr lang="de-DE" dirty="0"/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7DE614-9FD9-4166-EE0A-852C2189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7" y="1066800"/>
            <a:ext cx="6124799" cy="4927600"/>
          </a:xfrm>
          <a:prstGeom prst="rect">
            <a:avLst/>
          </a:prstGeom>
        </p:spPr>
      </p:pic>
      <p:pic>
        <p:nvPicPr>
          <p:cNvPr id="12" name="Grafik 11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A5B772E-A7F0-F96C-828A-1CBD6E97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72" y="1251466"/>
            <a:ext cx="5895267" cy="47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2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</a:t>
            </a:r>
          </a:p>
        </p:txBody>
      </p:sp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87BB48C3-A56F-8E7B-4D4C-9A81BEAE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49" y="1216818"/>
            <a:ext cx="6573355" cy="5171282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8F4A-6E55-4B36-F145-3418297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IPHC Matrix CRHEA logo 2 (“</a:t>
            </a:r>
            <a:r>
              <a:rPr lang="de-DE" dirty="0" err="1"/>
              <a:t>neonoff</a:t>
            </a:r>
            <a:r>
              <a:rPr lang="de-DE" dirty="0"/>
              <a:t>“)</a:t>
            </a: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6180776B-8522-1C54-AFC4-5151EAAE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216818"/>
            <a:ext cx="2773845" cy="4920344"/>
          </a:xfrm>
          <a:prstGeom prst="rect">
            <a:avLst/>
          </a:prstGeom>
        </p:spPr>
      </p:pic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36A094A-AB0A-D8A6-3F0F-E56779E5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" y="1079499"/>
            <a:ext cx="6586054" cy="52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A301-007B-A670-7006-35B37B6C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treatment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109C79-82E5-2D98-7214-7E2AE3D7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4"/>
            <a:ext cx="10515600" cy="48418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excluded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pPr lvl="1"/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numbering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mirrored</a:t>
            </a:r>
            <a:r>
              <a:rPr lang="de-DE" dirty="0"/>
              <a:t>?!</a:t>
            </a:r>
          </a:p>
          <a:p>
            <a:r>
              <a:rPr lang="de-DE" dirty="0"/>
              <a:t>File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different (</a:t>
            </a:r>
            <a:r>
              <a:rPr lang="de-DE" dirty="0" err="1"/>
              <a:t>clearer</a:t>
            </a:r>
            <a:r>
              <a:rPr lang="de-DE" dirty="0"/>
              <a:t>) </a:t>
            </a:r>
            <a:r>
              <a:rPr lang="de-DE" dirty="0" err="1"/>
              <a:t>as</a:t>
            </a:r>
            <a:r>
              <a:rPr lang="de-DE" dirty="0"/>
              <a:t> _x_..._</a:t>
            </a:r>
            <a:r>
              <a:rPr lang="de-DE" dirty="0" err="1"/>
              <a:t>y</a:t>
            </a:r>
            <a:r>
              <a:rPr lang="de-DE" dirty="0"/>
              <a:t>_....</a:t>
            </a:r>
            <a:r>
              <a:rPr lang="de-DE" dirty="0" err="1"/>
              <a:t>csv</a:t>
            </a:r>
            <a:endParaRPr lang="de-DE" dirty="0"/>
          </a:p>
          <a:p>
            <a:pPr lvl="1"/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was </a:t>
            </a:r>
            <a:r>
              <a:rPr lang="de-DE" dirty="0" err="1"/>
              <a:t>written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beam: </a:t>
            </a:r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an on-signal and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?!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: “d2_1n_3s_beam_all_without_diffuser_dark.csv“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r>
              <a:rPr lang="de-DE" dirty="0" err="1"/>
              <a:t>Normalization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  <a:p>
            <a:r>
              <a:rPr lang="de-DE" dirty="0"/>
              <a:t>Channel 60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high </a:t>
            </a:r>
            <a:r>
              <a:rPr lang="de-DE" dirty="0" err="1"/>
              <a:t>noise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) –&gt;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following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02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F357C04-F0C3-74A6-112B-ED8E94CA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6500"/>
            <a:ext cx="6102171" cy="4800600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27771A9-18D5-E79F-CB51-371ADB59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9" y="1206500"/>
            <a:ext cx="6102171" cy="4800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04E6C1-D7F6-52CD-487B-ADADDB7012DA}"/>
              </a:ext>
            </a:extLst>
          </p:cNvPr>
          <p:cNvSpPr txBox="1"/>
          <p:nvPr/>
        </p:nvSpPr>
        <p:spPr>
          <a:xfrm>
            <a:off x="3051084" y="6226627"/>
            <a:ext cx="711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Here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normalization</a:t>
            </a:r>
            <a:r>
              <a:rPr lang="de-DE" sz="2400" dirty="0"/>
              <a:t> </a:t>
            </a:r>
            <a:r>
              <a:rPr lang="de-DE" sz="2400" dirty="0" err="1"/>
              <a:t>seems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an </a:t>
            </a:r>
            <a:r>
              <a:rPr lang="de-DE" sz="2400" dirty="0" err="1"/>
              <a:t>improvement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4590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B1136-3A72-4582-8BA9-ECFCD671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symbols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806AC2-1CA3-41A4-8FDD-900648BE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93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54837749-0D2D-CEA7-9D36-A770CED1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6"/>
            <a:ext cx="5855988" cy="4606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121CCE-D3CF-C0F0-A71B-12A56F8AF505}"/>
              </a:ext>
            </a:extLst>
          </p:cNvPr>
          <p:cNvSpPr txBox="1"/>
          <p:nvPr/>
        </p:nvSpPr>
        <p:spPr>
          <a:xfrm>
            <a:off x="330116" y="6083300"/>
            <a:ext cx="48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Here </a:t>
            </a:r>
            <a:r>
              <a:rPr lang="de-DE" dirty="0" err="1"/>
              <a:t>the</a:t>
            </a:r>
            <a:r>
              <a:rPr lang="de-DE" dirty="0"/>
              <a:t> Bragg-peak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visible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46D41CE-69A5-253F-C628-28071C9A4772}"/>
              </a:ext>
            </a:extLst>
          </p:cNvPr>
          <p:cNvCxnSpPr>
            <a:cxnSpLocks/>
          </p:cNvCxnSpPr>
          <p:nvPr/>
        </p:nvCxnSpPr>
        <p:spPr>
          <a:xfrm flipV="1">
            <a:off x="838200" y="5109029"/>
            <a:ext cx="540657" cy="9742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14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5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2C4DFFA7-1795-501A-A971-9A5F2B03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5974" cy="4795725"/>
          </a:xfrm>
          <a:prstGeom prst="rect">
            <a:avLst/>
          </a:prstGeom>
        </p:spPr>
      </p:pic>
      <p:pic>
        <p:nvPicPr>
          <p:cNvPr id="7" name="Grafik 6" descr="Ein Bild, das Screenshot, Text, Farbigkeit, Reihe enthält.&#10;&#10;Automatisch generierte Beschreibung">
            <a:extLst>
              <a:ext uri="{FF2B5EF4-FFF2-40B4-BE49-F238E27FC236}">
                <a16:creationId xmlns:a16="http://schemas.microsoft.com/office/drawing/2014/main" id="{6FF8CD5A-647A-A6DC-F36A-B8372216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1343815"/>
            <a:ext cx="6095974" cy="4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5F1BF-BFD0-45B0-9F42-99929F57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Biseau</a:t>
            </a:r>
            <a:r>
              <a:rPr lang="en-GB" dirty="0"/>
              <a:t> 2D-big black trapeze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E2816B-3E48-43FF-9C0C-BA30D4D5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6" y="0"/>
            <a:ext cx="3866198" cy="6858000"/>
          </a:xfrm>
          <a:prstGeom prst="rect">
            <a:avLst/>
          </a:prstGeom>
        </p:spPr>
      </p:pic>
      <p:pic>
        <p:nvPicPr>
          <p:cNvPr id="5" name="Grafik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77FA4EC9-50BC-7424-4C29-E752FB24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9" y="1227704"/>
            <a:ext cx="6686358" cy="5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7010400" y="3816628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562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6" name="Grafik 5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3733578E-B5CB-72A1-6B89-6B38A205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7"/>
            <a:ext cx="6096000" cy="4795745"/>
          </a:xfrm>
          <a:prstGeom prst="rect">
            <a:avLst/>
          </a:prstGeom>
        </p:spPr>
      </p:pic>
      <p:pic>
        <p:nvPicPr>
          <p:cNvPr id="8" name="Grafik 7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5FC266B6-B7E6-0B16-2416-3D3B4D33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5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5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9" y="1343818"/>
            <a:ext cx="2880395" cy="51093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797C83-69B0-82F6-F32D-BD3CD8A16E89}"/>
              </a:ext>
            </a:extLst>
          </p:cNvPr>
          <p:cNvSpPr txBox="1"/>
          <p:nvPr/>
        </p:nvSpPr>
        <p:spPr>
          <a:xfrm>
            <a:off x="8587458" y="974486"/>
            <a:ext cx="260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rat </a:t>
            </a:r>
            <a:r>
              <a:rPr lang="de-DE" dirty="0" err="1"/>
              <a:t>tails</a:t>
            </a:r>
            <a:endParaRPr lang="de-DE" dirty="0"/>
          </a:p>
        </p:txBody>
      </p:sp>
      <p:pic>
        <p:nvPicPr>
          <p:cNvPr id="6" name="Grafik 5" descr="Ein Bild, das Screenshot, Text, Farbigkeit, Lampe enthält.&#10;&#10;Automatisch generierte Beschreibung">
            <a:extLst>
              <a:ext uri="{FF2B5EF4-FFF2-40B4-BE49-F238E27FC236}">
                <a16:creationId xmlns:a16="http://schemas.microsoft.com/office/drawing/2014/main" id="{85FAEDF2-CF9D-9C8A-C7D8-CFD3FBAF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2" y="1110049"/>
            <a:ext cx="6791779" cy="5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5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132CC982-CC39-52F7-1F95-1DFA18E17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just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left</a:t>
            </a:r>
            <a:r>
              <a:rPr lang="de-DE" dirty="0"/>
              <a:t>/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961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8" y="1446620"/>
            <a:ext cx="2880395" cy="51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2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871B8-5EA2-BAAD-2848-92B6F3F4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9"/>
            <a:ext cx="10515600" cy="1325563"/>
          </a:xfrm>
        </p:spPr>
        <p:txBody>
          <a:bodyPr/>
          <a:lstStyle/>
          <a:p>
            <a:r>
              <a:rPr lang="de-DE" dirty="0"/>
              <a:t>Dark </a:t>
            </a:r>
            <a:r>
              <a:rPr lang="de-DE" dirty="0" err="1"/>
              <a:t>measurement</a:t>
            </a:r>
            <a:endParaRPr lang="de-DE" dirty="0"/>
          </a:p>
        </p:txBody>
      </p:sp>
      <p:pic>
        <p:nvPicPr>
          <p:cNvPr id="5" name="Inhaltsplatzhalter 4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0E78FE8-4E29-1A7B-B483-580BAE613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0774"/>
            <a:ext cx="5943599" cy="4688839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8962604-B253-F4F3-447E-696875C9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9"/>
            <a:ext cx="5874670" cy="45214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8D74690-8698-EAE2-E367-F779DBC96E01}"/>
              </a:ext>
            </a:extLst>
          </p:cNvPr>
          <p:cNvSpPr txBox="1"/>
          <p:nvPr/>
        </p:nvSpPr>
        <p:spPr>
          <a:xfrm>
            <a:off x="2069802" y="1407938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Dark </a:t>
            </a:r>
            <a:r>
              <a:rPr lang="de-DE" u="sng" dirty="0" err="1"/>
              <a:t>measurement</a:t>
            </a:r>
            <a:endParaRPr lang="de-DE" u="sng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688179-B0A3-467B-62DA-E618CDF2601E}"/>
              </a:ext>
            </a:extLst>
          </p:cNvPr>
          <p:cNvSpPr txBox="1"/>
          <p:nvPr/>
        </p:nvSpPr>
        <p:spPr>
          <a:xfrm>
            <a:off x="7843401" y="1390412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Applied on </a:t>
            </a:r>
            <a:r>
              <a:rPr lang="de-DE" u="sng" dirty="0" err="1"/>
              <a:t>higher</a:t>
            </a:r>
            <a:r>
              <a:rPr lang="de-DE" u="sng" dirty="0"/>
              <a:t> </a:t>
            </a:r>
            <a:r>
              <a:rPr lang="de-DE" u="sng" dirty="0" err="1"/>
              <a:t>signal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99523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4" name="Grafik 3" descr="Ein Bild, das Text, Screenshot, Display, Reihe enthält.&#10;&#10;Automatisch generierte Beschreibung">
            <a:extLst>
              <a:ext uri="{FF2B5EF4-FFF2-40B4-BE49-F238E27FC236}">
                <a16:creationId xmlns:a16="http://schemas.microsoft.com/office/drawing/2014/main" id="{708092F6-0855-62C3-DBD5-3982849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9"/>
            <a:ext cx="6096000" cy="4795745"/>
          </a:xfrm>
          <a:prstGeom prst="rect">
            <a:avLst/>
          </a:prstGeom>
        </p:spPr>
      </p:pic>
      <p:pic>
        <p:nvPicPr>
          <p:cNvPr id="7" name="Grafik 6" descr="Ein Bild, das Text, Screenshot, Reihe, parallel enthält.&#10;&#10;Automatisch generierte Beschreibung">
            <a:extLst>
              <a:ext uri="{FF2B5EF4-FFF2-40B4-BE49-F238E27FC236}">
                <a16:creationId xmlns:a16="http://schemas.microsoft.com/office/drawing/2014/main" id="{13E3148F-957D-C14D-7577-2BD7C8BE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7"/>
            <a:ext cx="6096000" cy="4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6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5F2D344-FF0D-096D-B788-64F60651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7"/>
            <a:ext cx="6095999" cy="4795744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13298DD-0512-6212-48CE-DA38CF2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3"/>
            <a:ext cx="6095997" cy="47957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9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77A05-9E4A-4D88-B24E-9EFDA761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the white trapeze – </a:t>
            </a:r>
            <a:r>
              <a:rPr lang="en-GB" dirty="0" err="1"/>
              <a:t>biseau</a:t>
            </a:r>
            <a:r>
              <a:rPr lang="en-GB" dirty="0"/>
              <a:t> </a:t>
            </a:r>
            <a:r>
              <a:rPr lang="en-GB" dirty="0" err="1"/>
              <a:t>blanc</a:t>
            </a:r>
            <a:r>
              <a:rPr lang="en-GB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A8A4A5-4C8E-4F47-A8A1-D37B412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5" y="1192824"/>
            <a:ext cx="2880395" cy="5109348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C86ADC1-B922-1188-3E19-852493AC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1111589"/>
            <a:ext cx="7082064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0" y="1817673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  <p:pic>
        <p:nvPicPr>
          <p:cNvPr id="5" name="Grafik 4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4B255737-5364-F95D-A176-9C7B72BD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0" y="1033901"/>
            <a:ext cx="7306205" cy="5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3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E6DC864-33AB-24FF-C118-797F4E8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0" y="1039524"/>
            <a:ext cx="7306204" cy="57478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EB18B1-066F-44C8-815C-164D5F0E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 tails on flat surface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2D450F1-D91B-438A-A4D3-41E6C0CF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734" y="1033901"/>
            <a:ext cx="24530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7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  <p:pic>
        <p:nvPicPr>
          <p:cNvPr id="5" name="Grafik 4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19C1A6F2-1245-9DEB-E25B-FC1FBC93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818"/>
            <a:ext cx="6096000" cy="4743189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7FF0FD-72A6-DBDB-68C0-C2F78AB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43818"/>
            <a:ext cx="6095999" cy="47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13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7E485B4A-2415-02EE-98D3-C4B936C8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3818"/>
            <a:ext cx="6095999" cy="4743188"/>
          </a:xfrm>
          <a:prstGeom prst="rect">
            <a:avLst/>
          </a:prstGeom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7AE0B854-2741-954D-4BC8-42FB340C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43816"/>
            <a:ext cx="6095997" cy="4743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C2FF7-F8DB-D61D-2A53-B9BD12C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without</a:t>
            </a:r>
            <a:r>
              <a:rPr lang="de-DE" dirty="0"/>
              <a:t> diffuser</a:t>
            </a:r>
          </a:p>
        </p:txBody>
      </p:sp>
    </p:spTree>
    <p:extLst>
      <p:ext uri="{BB962C8B-B14F-4D97-AF65-F5344CB8AC3E}">
        <p14:creationId xmlns:p14="http://schemas.microsoft.com/office/powerpoint/2010/main" val="2180602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BB1A6-63C1-DE71-7F49-9F00044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84"/>
            <a:ext cx="10515600" cy="1325563"/>
          </a:xfrm>
        </p:spPr>
        <p:txBody>
          <a:bodyPr/>
          <a:lstStyle/>
          <a:p>
            <a:r>
              <a:rPr lang="de-DE" dirty="0"/>
              <a:t>“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“ 500pA </a:t>
            </a:r>
            <a:r>
              <a:rPr lang="de-DE" dirty="0" err="1"/>
              <a:t>with</a:t>
            </a:r>
            <a:r>
              <a:rPr lang="de-DE" dirty="0"/>
              <a:t> diffuser (and </a:t>
            </a:r>
            <a:r>
              <a:rPr lang="de-DE" dirty="0" err="1"/>
              <a:t>unstable</a:t>
            </a:r>
            <a:r>
              <a:rPr lang="de-DE" dirty="0"/>
              <a:t> beam?...)</a:t>
            </a:r>
          </a:p>
        </p:txBody>
      </p:sp>
      <p:pic>
        <p:nvPicPr>
          <p:cNvPr id="9" name="Grafik 8" descr="Ein Bild, das Text, Screenshot, Farbigkeit enthält.&#10;&#10;Automatisch generierte Beschreibung">
            <a:extLst>
              <a:ext uri="{FF2B5EF4-FFF2-40B4-BE49-F238E27FC236}">
                <a16:creationId xmlns:a16="http://schemas.microsoft.com/office/drawing/2014/main" id="{8BC66CD1-F1DE-212D-ADD3-8D8724D6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75" y="1008855"/>
            <a:ext cx="4118825" cy="3276600"/>
          </a:xfrm>
          <a:prstGeom prst="rect">
            <a:avLst/>
          </a:prstGeom>
        </p:spPr>
      </p:pic>
      <p:pic>
        <p:nvPicPr>
          <p:cNvPr id="7" name="Grafik 6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370BF3B-FC7A-DED6-AF7B-2EACDC01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7" y="2647155"/>
            <a:ext cx="4118825" cy="3276600"/>
          </a:xfrm>
          <a:prstGeom prst="rect">
            <a:avLst/>
          </a:prstGeom>
        </p:spPr>
      </p:pic>
      <p:pic>
        <p:nvPicPr>
          <p:cNvPr id="5" name="Grafik 4" descr="Ein Bild, das Text, Screenshot, Farbigkeit, Kunst enthält.&#10;&#10;Automatisch generierte Beschreibung">
            <a:extLst>
              <a:ext uri="{FF2B5EF4-FFF2-40B4-BE49-F238E27FC236}">
                <a16:creationId xmlns:a16="http://schemas.microsoft.com/office/drawing/2014/main" id="{32BC2342-04B3-1045-DF5B-A9E8D43C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81400"/>
            <a:ext cx="41188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7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5DB88-B8C8-25DD-510D-36BC42532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1A308F-9984-52B1-6F18-75345D1C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5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2D555-2208-E16D-03EC-42DDC1D04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FF30C2-F510-8B09-1A7B-DFE1323FE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013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66E0-F20F-A5EA-8C48-5A482F31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remarks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6355C-71FE-DD4B-CF20-B1A1ED3E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differing</a:t>
            </a:r>
            <a:r>
              <a:rPr lang="de-DE" dirty="0"/>
              <a:t> beam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y-direction</a:t>
            </a:r>
            <a:endParaRPr lang="de-DE" dirty="0"/>
          </a:p>
          <a:p>
            <a:pPr lvl="1"/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and </a:t>
            </a:r>
            <a:r>
              <a:rPr lang="de-DE" dirty="0" err="1"/>
              <a:t>beam_shape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063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E2CC7-BF6B-48B9-E67B-E790049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anymore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1D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6D5CCE-6D5E-AF64-F011-8835ACFF5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measurements</a:t>
            </a:r>
            <a:r>
              <a:rPr lang="de-DE" dirty="0"/>
              <a:t> at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y-positions</a:t>
            </a:r>
            <a:r>
              <a:rPr lang="de-DE" dirty="0"/>
              <a:t> (e.g.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IPHC MATRIC CRHEA Logo)</a:t>
            </a:r>
          </a:p>
          <a:p>
            <a:r>
              <a:rPr lang="de-DE" dirty="0"/>
              <a:t>Maybe an </a:t>
            </a:r>
            <a:r>
              <a:rPr lang="de-DE" dirty="0" err="1"/>
              <a:t>improved</a:t>
            </a:r>
            <a:r>
              <a:rPr lang="de-DE" dirty="0"/>
              <a:t> logo (</a:t>
            </a:r>
            <a:r>
              <a:rPr lang="de-DE" dirty="0" err="1"/>
              <a:t>clearer</a:t>
            </a:r>
            <a:r>
              <a:rPr lang="de-DE" dirty="0"/>
              <a:t> </a:t>
            </a:r>
            <a:r>
              <a:rPr lang="de-DE" dirty="0" err="1"/>
              <a:t>cutout</a:t>
            </a:r>
            <a:r>
              <a:rPr lang="de-DE" dirty="0"/>
              <a:t> in e.g. “I X“, shift </a:t>
            </a:r>
            <a:r>
              <a:rPr lang="de-DE" dirty="0" err="1"/>
              <a:t>towards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?)</a:t>
            </a:r>
          </a:p>
          <a:p>
            <a:r>
              <a:rPr lang="de-DE" dirty="0"/>
              <a:t>Curved </a:t>
            </a:r>
            <a:r>
              <a:rPr lang="de-DE" dirty="0" err="1"/>
              <a:t>shapes</a:t>
            </a:r>
            <a:r>
              <a:rPr lang="de-DE" dirty="0"/>
              <a:t> still </a:t>
            </a:r>
            <a:r>
              <a:rPr lang="de-DE" dirty="0" err="1"/>
              <a:t>strange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: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2D so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generated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also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(Also possible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rotated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747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3448-228E-CFB1-5DB0-6C42226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days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BD05CB-05C2-ABE3-2F92-910D9AD8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63874"/>
            <a:ext cx="4651368" cy="5013296"/>
          </a:xfrm>
        </p:spPr>
        <p:txBody>
          <a:bodyPr>
            <a:normAutofit fontScale="92500"/>
          </a:bodyPr>
          <a:lstStyle/>
          <a:p>
            <a:r>
              <a:rPr lang="de-DE" dirty="0"/>
              <a:t>Black </a:t>
            </a:r>
            <a:r>
              <a:rPr lang="de-DE" dirty="0" err="1"/>
              <a:t>trapeze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i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)</a:t>
            </a:r>
          </a:p>
          <a:p>
            <a:r>
              <a:rPr lang="de-DE" dirty="0"/>
              <a:t>Change in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(and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2D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measurments</a:t>
            </a:r>
            <a:r>
              <a:rPr lang="de-DE" dirty="0"/>
              <a:t> (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usable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)</a:t>
            </a:r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29C75BFD-349F-1698-B6DF-69EAD65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69" y="1343818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1F237100-9055-FEF8-3354-79D6628B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68" y="145583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3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AF5DF-3AE2-68DB-240F-8D701650F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239788-703A-1009-B2CE-64E7F6A9E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548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8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567622" y="3577889"/>
              <a:ext cx="1223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</a:t>
              </a:r>
              <a:r>
                <a:rPr lang="de-DE" dirty="0" err="1"/>
                <a:t>shape</a:t>
              </a:r>
              <a:endParaRPr lang="de-DE" dirty="0"/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22D5894D-16F0-C981-C970-7686E76E8D0B}"/>
              </a:ext>
            </a:extLst>
          </p:cNvPr>
          <p:cNvGrpSpPr/>
          <p:nvPr/>
        </p:nvGrpSpPr>
        <p:grpSpPr>
          <a:xfrm>
            <a:off x="8233050" y="2004760"/>
            <a:ext cx="3651674" cy="3552161"/>
            <a:chOff x="3928748" y="1979182"/>
            <a:chExt cx="4334498" cy="44439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FD1061-964F-5194-B096-209235E374A9}"/>
                </a:ext>
              </a:extLst>
            </p:cNvPr>
            <p:cNvSpPr/>
            <p:nvPr/>
          </p:nvSpPr>
          <p:spPr>
            <a:xfrm>
              <a:off x="3928748" y="2012882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DDECADD-6439-006C-1DC2-B4D1E8055878}"/>
                </a:ext>
              </a:extLst>
            </p:cNvPr>
            <p:cNvSpPr/>
            <p:nvPr/>
          </p:nvSpPr>
          <p:spPr>
            <a:xfrm>
              <a:off x="3928753" y="3737140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84FAFB-4409-E3A3-B0B2-D15DA18C2BFC}"/>
                </a:ext>
              </a:extLst>
            </p:cNvPr>
            <p:cNvSpPr/>
            <p:nvPr/>
          </p:nvSpPr>
          <p:spPr>
            <a:xfrm>
              <a:off x="4010415" y="3591380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D608AEE-8DC5-40AD-31C0-ADE57A4F7B55}"/>
                </a:ext>
              </a:extLst>
            </p:cNvPr>
            <p:cNvSpPr/>
            <p:nvPr/>
          </p:nvSpPr>
          <p:spPr>
            <a:xfrm>
              <a:off x="3966753" y="3445619"/>
              <a:ext cx="4258491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365018-C8BC-6962-A330-2A13CBEB1E2C}"/>
                </a:ext>
              </a:extLst>
            </p:cNvPr>
            <p:cNvSpPr/>
            <p:nvPr/>
          </p:nvSpPr>
          <p:spPr>
            <a:xfrm>
              <a:off x="4090849" y="3297896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9E402F3-54EB-DD1B-82A0-931595F5E760}"/>
                </a:ext>
              </a:extLst>
            </p:cNvPr>
            <p:cNvSpPr/>
            <p:nvPr/>
          </p:nvSpPr>
          <p:spPr>
            <a:xfrm>
              <a:off x="4027738" y="3152136"/>
              <a:ext cx="413651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0D1DFB1-2641-372C-6A29-48D46DBB63BC}"/>
                </a:ext>
              </a:extLst>
            </p:cNvPr>
            <p:cNvSpPr/>
            <p:nvPr/>
          </p:nvSpPr>
          <p:spPr>
            <a:xfrm>
              <a:off x="4245363" y="3004412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0D197D2-C311-858D-5EE7-6E4B6B29EC59}"/>
                </a:ext>
              </a:extLst>
            </p:cNvPr>
            <p:cNvSpPr/>
            <p:nvPr/>
          </p:nvSpPr>
          <p:spPr>
            <a:xfrm>
              <a:off x="4140921" y="2857670"/>
              <a:ext cx="39101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9C5AA0E-9D5D-70DB-23F1-D374AB860433}"/>
                </a:ext>
              </a:extLst>
            </p:cNvPr>
            <p:cNvSpPr/>
            <p:nvPr/>
          </p:nvSpPr>
          <p:spPr>
            <a:xfrm>
              <a:off x="4458722" y="2710928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9F756-CBBE-42F9-81D1-81A315496857}"/>
                </a:ext>
              </a:extLst>
            </p:cNvPr>
            <p:cNvSpPr/>
            <p:nvPr/>
          </p:nvSpPr>
          <p:spPr>
            <a:xfrm>
              <a:off x="4315092" y="2564186"/>
              <a:ext cx="35618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4769A36-7537-55F9-6B32-E689049F16FB}"/>
                </a:ext>
              </a:extLst>
            </p:cNvPr>
            <p:cNvSpPr/>
            <p:nvPr/>
          </p:nvSpPr>
          <p:spPr>
            <a:xfrm>
              <a:off x="4754814" y="2415480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B94E98-4121-3E1E-942D-F4EB37DDE2F5}"/>
                </a:ext>
              </a:extLst>
            </p:cNvPr>
            <p:cNvSpPr/>
            <p:nvPr/>
          </p:nvSpPr>
          <p:spPr>
            <a:xfrm>
              <a:off x="4619892" y="2273648"/>
              <a:ext cx="295220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4E6D7353-47BE-81CE-5DC3-1FEA5C02F1F0}"/>
                </a:ext>
              </a:extLst>
            </p:cNvPr>
            <p:cNvSpPr/>
            <p:nvPr/>
          </p:nvSpPr>
          <p:spPr>
            <a:xfrm>
              <a:off x="5259972" y="2131816"/>
              <a:ext cx="167204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2D91DD5-E4F6-3ADA-CF9E-D186A2E0FBE0}"/>
                </a:ext>
              </a:extLst>
            </p:cNvPr>
            <p:cNvSpPr/>
            <p:nvPr/>
          </p:nvSpPr>
          <p:spPr>
            <a:xfrm>
              <a:off x="5118457" y="1979182"/>
              <a:ext cx="1955074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7955AEE-EBB6-670F-53A8-F6B15938E470}"/>
                </a:ext>
              </a:extLst>
            </p:cNvPr>
            <p:cNvGrpSpPr/>
            <p:nvPr/>
          </p:nvGrpSpPr>
          <p:grpSpPr>
            <a:xfrm rot="10800000">
              <a:off x="3973219" y="4665213"/>
              <a:ext cx="4258491" cy="1757958"/>
              <a:chOff x="6139607" y="2117878"/>
              <a:chExt cx="4258491" cy="1757958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3636016-1D81-4D87-34D7-82BE0BE993AE}"/>
                  </a:ext>
                </a:extLst>
              </p:cNvPr>
              <p:cNvSpPr/>
              <p:nvPr/>
            </p:nvSpPr>
            <p:spPr>
              <a:xfrm>
                <a:off x="6183269" y="3730076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7D7A622-206E-9BD9-53DD-074E31660D31}"/>
                  </a:ext>
                </a:extLst>
              </p:cNvPr>
              <p:cNvSpPr/>
              <p:nvPr/>
            </p:nvSpPr>
            <p:spPr>
              <a:xfrm>
                <a:off x="6139607" y="3584315"/>
                <a:ext cx="4258491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09139EA2-B53D-212E-2D73-34CA06C742C8}"/>
                  </a:ext>
                </a:extLst>
              </p:cNvPr>
              <p:cNvSpPr/>
              <p:nvPr/>
            </p:nvSpPr>
            <p:spPr>
              <a:xfrm>
                <a:off x="6263703" y="3436592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06F693C-61C5-AA45-259C-1E40C000A343}"/>
                  </a:ext>
                </a:extLst>
              </p:cNvPr>
              <p:cNvSpPr/>
              <p:nvPr/>
            </p:nvSpPr>
            <p:spPr>
              <a:xfrm>
                <a:off x="6200592" y="3290832"/>
                <a:ext cx="413651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1AAA0861-2485-0723-1DE0-CC8322EBCA92}"/>
                  </a:ext>
                </a:extLst>
              </p:cNvPr>
              <p:cNvSpPr/>
              <p:nvPr/>
            </p:nvSpPr>
            <p:spPr>
              <a:xfrm>
                <a:off x="6418217" y="3143108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E825116-0DF5-62A5-B05B-FA4E44FF5DBC}"/>
                  </a:ext>
                </a:extLst>
              </p:cNvPr>
              <p:cNvSpPr/>
              <p:nvPr/>
            </p:nvSpPr>
            <p:spPr>
              <a:xfrm>
                <a:off x="6313775" y="2996366"/>
                <a:ext cx="39101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6AC624E-15C8-C0B9-1D0E-0B456AC802E8}"/>
                  </a:ext>
                </a:extLst>
              </p:cNvPr>
              <p:cNvSpPr/>
              <p:nvPr/>
            </p:nvSpPr>
            <p:spPr>
              <a:xfrm>
                <a:off x="6631576" y="2849624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5A00FB6-23B4-1DCA-0C22-ABEBA135FD4A}"/>
                  </a:ext>
                </a:extLst>
              </p:cNvPr>
              <p:cNvSpPr/>
              <p:nvPr/>
            </p:nvSpPr>
            <p:spPr>
              <a:xfrm>
                <a:off x="6487946" y="2702882"/>
                <a:ext cx="35618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1AB8360C-1215-8FEC-686B-489BEA6BADC2}"/>
                  </a:ext>
                </a:extLst>
              </p:cNvPr>
              <p:cNvSpPr/>
              <p:nvPr/>
            </p:nvSpPr>
            <p:spPr>
              <a:xfrm>
                <a:off x="6927668" y="2554176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95CCA2F7-6C09-87DC-19BB-1D4DFF2522A5}"/>
                  </a:ext>
                </a:extLst>
              </p:cNvPr>
              <p:cNvSpPr/>
              <p:nvPr/>
            </p:nvSpPr>
            <p:spPr>
              <a:xfrm>
                <a:off x="6792746" y="2412344"/>
                <a:ext cx="295220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F24D5865-144A-7FD9-4D33-00F30A359705}"/>
                  </a:ext>
                </a:extLst>
              </p:cNvPr>
              <p:cNvSpPr/>
              <p:nvPr/>
            </p:nvSpPr>
            <p:spPr>
              <a:xfrm>
                <a:off x="7432826" y="2270512"/>
                <a:ext cx="167204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2DD7FF4A-87B8-5A56-5B12-C2B834140D0B}"/>
                  </a:ext>
                </a:extLst>
              </p:cNvPr>
              <p:cNvSpPr/>
              <p:nvPr/>
            </p:nvSpPr>
            <p:spPr>
              <a:xfrm>
                <a:off x="7291311" y="2117878"/>
                <a:ext cx="1955074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94B8647-81BA-FA89-443C-87029C7B5BCC}"/>
                </a:ext>
              </a:extLst>
            </p:cNvPr>
            <p:cNvSpPr txBox="1"/>
            <p:nvPr/>
          </p:nvSpPr>
          <p:spPr>
            <a:xfrm>
              <a:off x="5391057" y="4059950"/>
              <a:ext cx="14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53E491D4-333C-C81B-D6F5-1F97BC080D3A}"/>
              </a:ext>
            </a:extLst>
          </p:cNvPr>
          <p:cNvGrpSpPr/>
          <p:nvPr/>
        </p:nvGrpSpPr>
        <p:grpSpPr>
          <a:xfrm>
            <a:off x="4027458" y="2061564"/>
            <a:ext cx="3651678" cy="3590218"/>
            <a:chOff x="7572093" y="1979183"/>
            <a:chExt cx="4334498" cy="44444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13CCE1-750C-FC75-C64E-1E9190DC46EB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7249A615-8B1D-F0B6-0284-F1D0D33BC7DD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31C7A831-633C-7879-17FE-B5C5C926ED41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54CE69B-1DA2-8AF1-5A4E-5A7B2F853719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467CE495-40A3-FADF-6A11-547B0A8B9C1B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97BB6A3C-2544-A084-C7BB-78C48A90ECF7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D42ADD8-B45A-D20A-7546-BBF659745CA3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DD15368C-CCA8-2D19-4C53-2B6514407B9E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7A739F01-69B2-DAC3-E9F0-4A3C0E8E91A2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75931DD-1F2F-2FD9-7CF4-0FD886C260CA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D99AB80A-15F1-AA0B-ED77-B1F4C8D9DE40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A5214D-5A00-B7FB-CB9A-B7011376C0CA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D6A6FEF7-08DE-8F90-CECA-827488F6B5C7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5CC292B-7ECF-C522-89E9-277300EF37FD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79E5868-0447-893C-6440-0F8ED3529ACD}"/>
                </a:ext>
              </a:extLst>
            </p:cNvPr>
            <p:cNvSpPr txBox="1"/>
            <p:nvPr/>
          </p:nvSpPr>
          <p:spPr>
            <a:xfrm>
              <a:off x="8665756" y="4025369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B4820F6F-1672-A127-FA2F-50A0648FBDD9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F5C53B59-CF20-5727-B448-609A9E48FA2D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4247475B-5558-DEB8-7E51-2E698066D5CD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3732AC6D-F6D0-2F15-BD86-6559D61D7C2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3C9D66CD-2BDA-A4BB-CCE3-0E979E0521A3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296B2214-2D53-7ADA-CA1E-3F379C80F38D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EAE8DE15-2AF2-2ADB-25D7-1F7D19E2F6F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355A39B1-C634-1844-5A0F-A3F9953432D1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E2D33840-E970-EFBD-9631-EB60F10F4B12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5F88EB76-B1AC-43E8-E5D4-76A51DF192AF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40E68F8C-DA1C-6672-CCDE-67EF4CF584A1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60D78B5A-195E-BBC9-CDDD-3755F5EDFF4B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5F3583E2-B711-B26A-8391-240B8ACCC183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91A82500-D702-2809-7F60-94381C0A12D2}"/>
              </a:ext>
            </a:extLst>
          </p:cNvPr>
          <p:cNvSpPr txBox="1"/>
          <p:nvPr/>
        </p:nvSpPr>
        <p:spPr>
          <a:xfrm>
            <a:off x="2109254" y="1633712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beam on</a:t>
            </a:r>
          </a:p>
        </p:txBody>
      </p:sp>
    </p:spTree>
    <p:extLst>
      <p:ext uri="{BB962C8B-B14F-4D97-AF65-F5344CB8AC3E}">
        <p14:creationId xmlns:p14="http://schemas.microsoft.com/office/powerpoint/2010/main" val="1578327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5">
            <a:extLst>
              <a:ext uri="{FF2B5EF4-FFF2-40B4-BE49-F238E27FC236}">
                <a16:creationId xmlns:a16="http://schemas.microsoft.com/office/drawing/2014/main" id="{4B3516BD-EF0C-E802-2D2F-8D6B075B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11" y="664045"/>
            <a:ext cx="3159633" cy="560466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C9C1CA-3BB6-3FF4-63FB-B179D4603429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3728009" y="3799869"/>
            <a:ext cx="727149" cy="3725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C78B248-0C7B-1342-5EF0-EC11F3D2BE70}"/>
              </a:ext>
            </a:extLst>
          </p:cNvPr>
          <p:cNvSpPr/>
          <p:nvPr/>
        </p:nvSpPr>
        <p:spPr>
          <a:xfrm>
            <a:off x="4455158" y="3721195"/>
            <a:ext cx="844285" cy="902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7289494" y="3074623"/>
            <a:ext cx="490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beam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diffuser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flat (</a:t>
            </a:r>
            <a:r>
              <a:rPr lang="de-DE" dirty="0" err="1"/>
              <a:t>definitely</a:t>
            </a:r>
            <a:r>
              <a:rPr lang="de-DE" dirty="0"/>
              <a:t> not </a:t>
            </a:r>
            <a:r>
              <a:rPr lang="de-DE" dirty="0" err="1"/>
              <a:t>causing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686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644746" y="158392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-like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aperture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modulation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…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</a:t>
            </a:r>
            <a:endParaRPr lang="de-DE" dirty="0"/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77DCC07D-21DE-3CB9-98FE-73EF946C1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95" y="3841605"/>
            <a:ext cx="1667797" cy="2958399"/>
          </a:xfrm>
          <a:prstGeom prst="rect">
            <a:avLst/>
          </a:prstGeom>
        </p:spPr>
      </p:pic>
      <p:pic>
        <p:nvPicPr>
          <p:cNvPr id="9" name="Grafik 8" descr="Ein Bild, das Text, Screenshot, Farbigkeit, Reihe enthält.&#10;&#10;Automatisch generierte Beschreibung">
            <a:extLst>
              <a:ext uri="{FF2B5EF4-FFF2-40B4-BE49-F238E27FC236}">
                <a16:creationId xmlns:a16="http://schemas.microsoft.com/office/drawing/2014/main" id="{D28DEEF4-1D40-B9A3-2E16-A6C41B7D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9" y="1488407"/>
            <a:ext cx="7499484" cy="5263751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1CA31E-1372-7066-2F38-81E86199265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738696" cy="6405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ECE78C-7D6F-0306-4C8B-6FFF6B8C7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610843" cy="79139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BA7A1C9-E5E5-434A-FEAC-7266A3D4D3C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129557" y="1364254"/>
            <a:ext cx="1478337" cy="9319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A36BF23-BB84-72DC-7487-DC8439EE37CF}"/>
              </a:ext>
            </a:extLst>
          </p:cNvPr>
          <p:cNvSpPr txBox="1"/>
          <p:nvPr/>
        </p:nvSpPr>
        <p:spPr>
          <a:xfrm>
            <a:off x="3322990" y="1179588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endParaRPr lang="de-DE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9A1D05D-207A-F9DE-C8FB-271AA23B8233}"/>
              </a:ext>
            </a:extLst>
          </p:cNvPr>
          <p:cNvCxnSpPr>
            <a:cxnSpLocks/>
          </p:cNvCxnSpPr>
          <p:nvPr/>
        </p:nvCxnSpPr>
        <p:spPr>
          <a:xfrm flipV="1">
            <a:off x="4342167" y="2084237"/>
            <a:ext cx="1576745" cy="27060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67D5B9D-A044-B809-14A3-2AA30136B566}"/>
              </a:ext>
            </a:extLst>
          </p:cNvPr>
          <p:cNvCxnSpPr>
            <a:cxnSpLocks/>
          </p:cNvCxnSpPr>
          <p:nvPr/>
        </p:nvCxnSpPr>
        <p:spPr>
          <a:xfrm flipV="1">
            <a:off x="4342167" y="2228438"/>
            <a:ext cx="1442828" cy="13560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A266AE-0923-B1D6-49FA-5671B4DE6456}"/>
              </a:ext>
            </a:extLst>
          </p:cNvPr>
          <p:cNvCxnSpPr>
            <a:cxnSpLocks/>
          </p:cNvCxnSpPr>
          <p:nvPr/>
        </p:nvCxnSpPr>
        <p:spPr>
          <a:xfrm>
            <a:off x="4342167" y="2364040"/>
            <a:ext cx="1363862" cy="1982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8B4BED3-A2B3-B540-CD87-9E8097614C79}"/>
              </a:ext>
            </a:extLst>
          </p:cNvPr>
          <p:cNvSpPr txBox="1"/>
          <p:nvPr/>
        </p:nvSpPr>
        <p:spPr>
          <a:xfrm>
            <a:off x="3496693" y="215564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shorter</a:t>
            </a:r>
            <a:endParaRPr lang="de-DE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D1C491-9511-54F1-912C-C1B7A4864111}"/>
              </a:ext>
            </a:extLst>
          </p:cNvPr>
          <p:cNvSpPr/>
          <p:nvPr/>
        </p:nvSpPr>
        <p:spPr>
          <a:xfrm>
            <a:off x="5203315" y="1210623"/>
            <a:ext cx="5019208" cy="5541535"/>
          </a:xfrm>
          <a:prstGeom prst="ellipse">
            <a:avLst/>
          </a:prstGeom>
          <a:solidFill>
            <a:srgbClr val="FF0000">
              <a:alpha val="13634"/>
            </a:srgbClr>
          </a:solidFill>
          <a:ln>
            <a:solidFill>
              <a:srgbClr val="C00000">
                <a:alpha val="399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34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C7BF28B3-A876-6C69-BAA6-753145772611}"/>
              </a:ext>
            </a:extLst>
          </p:cNvPr>
          <p:cNvGrpSpPr/>
          <p:nvPr/>
        </p:nvGrpSpPr>
        <p:grpSpPr>
          <a:xfrm>
            <a:off x="76332" y="2004760"/>
            <a:ext cx="3651677" cy="3590218"/>
            <a:chOff x="169878" y="1590725"/>
            <a:chExt cx="4320000" cy="432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CD3331-DDCB-6A0C-9BE2-ED5CF13A0BCD}"/>
                </a:ext>
              </a:extLst>
            </p:cNvPr>
            <p:cNvSpPr/>
            <p:nvPr/>
          </p:nvSpPr>
          <p:spPr>
            <a:xfrm>
              <a:off x="169878" y="1590725"/>
              <a:ext cx="4320000" cy="4320000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267810-0C37-A484-D33C-6F7DB384692C}"/>
                </a:ext>
              </a:extLst>
            </p:cNvPr>
            <p:cNvSpPr txBox="1"/>
            <p:nvPr/>
          </p:nvSpPr>
          <p:spPr>
            <a:xfrm>
              <a:off x="1275742" y="3296959"/>
              <a:ext cx="2251461" cy="777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round</a:t>
              </a:r>
              <a:r>
                <a:rPr lang="de-DE" dirty="0"/>
                <a:t> </a:t>
              </a:r>
              <a:r>
                <a:rPr lang="de-DE" dirty="0" err="1"/>
                <a:t>opening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</a:p>
            <a:p>
              <a:r>
                <a:rPr lang="de-DE" dirty="0" err="1"/>
                <a:t>proton</a:t>
              </a:r>
              <a:r>
                <a:rPr lang="de-DE" dirty="0"/>
                <a:t> beam</a:t>
              </a:r>
            </a:p>
          </p:txBody>
        </p:sp>
      </p:grpSp>
      <p:sp>
        <p:nvSpPr>
          <p:cNvPr id="123" name="Rechteck 122">
            <a:extLst>
              <a:ext uri="{FF2B5EF4-FFF2-40B4-BE49-F238E27FC236}">
                <a16:creationId xmlns:a16="http://schemas.microsoft.com/office/drawing/2014/main" id="{99557F97-59EA-FD24-508B-FD01984B6D8D}"/>
              </a:ext>
            </a:extLst>
          </p:cNvPr>
          <p:cNvSpPr/>
          <p:nvPr/>
        </p:nvSpPr>
        <p:spPr>
          <a:xfrm>
            <a:off x="0" y="1784195"/>
            <a:ext cx="457200" cy="4148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1684A-1943-8234-7FDC-BDEFFB72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3" y="29491"/>
            <a:ext cx="10515600" cy="1325563"/>
          </a:xfrm>
        </p:spPr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4585EF58-C2A0-BBF7-E963-612A23562853}"/>
              </a:ext>
            </a:extLst>
          </p:cNvPr>
          <p:cNvSpPr/>
          <p:nvPr/>
        </p:nvSpPr>
        <p:spPr>
          <a:xfrm>
            <a:off x="160649" y="18860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228B147-6492-872A-DAE3-94893A411112}"/>
              </a:ext>
            </a:extLst>
          </p:cNvPr>
          <p:cNvSpPr/>
          <p:nvPr/>
        </p:nvSpPr>
        <p:spPr>
          <a:xfrm>
            <a:off x="160649" y="20836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B5A5C864-E321-9617-7F62-B94BB2185FF1}"/>
              </a:ext>
            </a:extLst>
          </p:cNvPr>
          <p:cNvSpPr/>
          <p:nvPr/>
        </p:nvSpPr>
        <p:spPr>
          <a:xfrm>
            <a:off x="161519" y="22828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504285A7-5CF6-520F-0F84-944DEA154113}"/>
              </a:ext>
            </a:extLst>
          </p:cNvPr>
          <p:cNvSpPr/>
          <p:nvPr/>
        </p:nvSpPr>
        <p:spPr>
          <a:xfrm>
            <a:off x="161519" y="24804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4102A07E-C7D7-FAE8-2C62-6992CF086584}"/>
              </a:ext>
            </a:extLst>
          </p:cNvPr>
          <p:cNvSpPr/>
          <p:nvPr/>
        </p:nvSpPr>
        <p:spPr>
          <a:xfrm>
            <a:off x="159779" y="267483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E1AA1D2-02CF-DF46-3F99-69AEB5A6A338}"/>
              </a:ext>
            </a:extLst>
          </p:cNvPr>
          <p:cNvSpPr/>
          <p:nvPr/>
        </p:nvSpPr>
        <p:spPr>
          <a:xfrm>
            <a:off x="159779" y="287239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9163E3D-BD58-A988-5CB1-6AC8084550C2}"/>
              </a:ext>
            </a:extLst>
          </p:cNvPr>
          <p:cNvSpPr/>
          <p:nvPr/>
        </p:nvSpPr>
        <p:spPr>
          <a:xfrm>
            <a:off x="160649" y="307159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A629C05E-E63A-7B75-B2ED-3C300949785C}"/>
              </a:ext>
            </a:extLst>
          </p:cNvPr>
          <p:cNvSpPr/>
          <p:nvPr/>
        </p:nvSpPr>
        <p:spPr>
          <a:xfrm>
            <a:off x="160649" y="326915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F23124E5-2A71-88D5-DDB0-843CECECD1EA}"/>
              </a:ext>
            </a:extLst>
          </p:cNvPr>
          <p:cNvSpPr/>
          <p:nvPr/>
        </p:nvSpPr>
        <p:spPr>
          <a:xfrm>
            <a:off x="156117" y="346638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54CB5996-C618-7E6C-D237-91CBFECE3AA7}"/>
              </a:ext>
            </a:extLst>
          </p:cNvPr>
          <p:cNvSpPr/>
          <p:nvPr/>
        </p:nvSpPr>
        <p:spPr>
          <a:xfrm>
            <a:off x="156117" y="366394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B25816A-DE87-EDC6-F54A-30E7130880A8}"/>
              </a:ext>
            </a:extLst>
          </p:cNvPr>
          <p:cNvSpPr/>
          <p:nvPr/>
        </p:nvSpPr>
        <p:spPr>
          <a:xfrm>
            <a:off x="156987" y="3863140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E92B69FA-BEE8-C1A1-DC87-ADF01144C8D7}"/>
              </a:ext>
            </a:extLst>
          </p:cNvPr>
          <p:cNvSpPr/>
          <p:nvPr/>
        </p:nvSpPr>
        <p:spPr>
          <a:xfrm>
            <a:off x="156987" y="4060705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36F1D24-4E74-300F-C653-A78E3126BA9C}"/>
              </a:ext>
            </a:extLst>
          </p:cNvPr>
          <p:cNvSpPr/>
          <p:nvPr/>
        </p:nvSpPr>
        <p:spPr>
          <a:xfrm>
            <a:off x="158764" y="426208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235DE90D-2634-094F-AF7A-6067822D7609}"/>
              </a:ext>
            </a:extLst>
          </p:cNvPr>
          <p:cNvSpPr/>
          <p:nvPr/>
        </p:nvSpPr>
        <p:spPr>
          <a:xfrm>
            <a:off x="158764" y="445965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9AE7CC4-4858-4480-615E-DE3DC6CA042C}"/>
              </a:ext>
            </a:extLst>
          </p:cNvPr>
          <p:cNvSpPr/>
          <p:nvPr/>
        </p:nvSpPr>
        <p:spPr>
          <a:xfrm>
            <a:off x="159634" y="4658849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ABCF9DC6-7378-6B47-BCC9-242B422ED1D3}"/>
              </a:ext>
            </a:extLst>
          </p:cNvPr>
          <p:cNvSpPr/>
          <p:nvPr/>
        </p:nvSpPr>
        <p:spPr>
          <a:xfrm>
            <a:off x="159634" y="4856414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1990C7CE-40AC-C861-7C21-F482F45D101A}"/>
              </a:ext>
            </a:extLst>
          </p:cNvPr>
          <p:cNvSpPr/>
          <p:nvPr/>
        </p:nvSpPr>
        <p:spPr>
          <a:xfrm>
            <a:off x="163834" y="505745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65B65F6E-2C54-46F3-A899-EC4CAF4D4453}"/>
              </a:ext>
            </a:extLst>
          </p:cNvPr>
          <p:cNvSpPr/>
          <p:nvPr/>
        </p:nvSpPr>
        <p:spPr>
          <a:xfrm>
            <a:off x="163834" y="525502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0EFF386-CE58-4B32-5163-02615A6726E6}"/>
              </a:ext>
            </a:extLst>
          </p:cNvPr>
          <p:cNvSpPr/>
          <p:nvPr/>
        </p:nvSpPr>
        <p:spPr>
          <a:xfrm>
            <a:off x="164704" y="5454218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63035AEC-4503-B933-B245-D6888A66BB46}"/>
              </a:ext>
            </a:extLst>
          </p:cNvPr>
          <p:cNvSpPr/>
          <p:nvPr/>
        </p:nvSpPr>
        <p:spPr>
          <a:xfrm>
            <a:off x="164704" y="5651783"/>
            <a:ext cx="144000" cy="14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9165F2-9D13-B288-282A-23CC99E75A0A}"/>
              </a:ext>
            </a:extLst>
          </p:cNvPr>
          <p:cNvSpPr txBox="1"/>
          <p:nvPr/>
        </p:nvSpPr>
        <p:spPr>
          <a:xfrm>
            <a:off x="3882038" y="317454"/>
            <a:ext cx="689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elongations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direction</a:t>
            </a:r>
            <a:r>
              <a:rPr lang="de-DE" dirty="0"/>
              <a:t> (e.g. </a:t>
            </a:r>
            <a:r>
              <a:rPr lang="de-DE" dirty="0" err="1"/>
              <a:t>letter</a:t>
            </a:r>
            <a:r>
              <a:rPr lang="de-DE" dirty="0"/>
              <a:t> C, A, 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extreme T), an </a:t>
            </a:r>
            <a:r>
              <a:rPr lang="de-DE" dirty="0" err="1"/>
              <a:t>elongation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</a:t>
            </a:r>
            <a:r>
              <a:rPr lang="de-DE" dirty="0"/>
              <a:t> ‘I‘)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affected</a:t>
            </a:r>
            <a:r>
              <a:rPr lang="de-DE" dirty="0"/>
              <a:t>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A155EF-5644-7BC8-012C-86C02731BC50}"/>
              </a:ext>
            </a:extLst>
          </p:cNvPr>
          <p:cNvSpPr/>
          <p:nvPr/>
        </p:nvSpPr>
        <p:spPr>
          <a:xfrm>
            <a:off x="711275" y="2641986"/>
            <a:ext cx="2381789" cy="2257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Object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5402A6E0-1F30-DFBC-C2DC-3493B38CA795}"/>
              </a:ext>
            </a:extLst>
          </p:cNvPr>
          <p:cNvCxnSpPr>
            <a:cxnSpLocks/>
          </p:cNvCxnSpPr>
          <p:nvPr/>
        </p:nvCxnSpPr>
        <p:spPr>
          <a:xfrm>
            <a:off x="457200" y="3016395"/>
            <a:ext cx="29439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3">
            <a:extLst>
              <a:ext uri="{FF2B5EF4-FFF2-40B4-BE49-F238E27FC236}">
                <a16:creationId xmlns:a16="http://schemas.microsoft.com/office/drawing/2014/main" id="{FC5EE6BB-3519-C8EC-09DE-A2A9C1E92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9" y="4059288"/>
            <a:ext cx="1561149" cy="2769221"/>
          </a:xfrm>
          <a:prstGeom prst="rect">
            <a:avLst/>
          </a:prstGeom>
        </p:spPr>
      </p:pic>
      <p:pic>
        <p:nvPicPr>
          <p:cNvPr id="12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EE5CACB-89D3-0CF4-505B-F8D1EE379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9492" y="1202539"/>
            <a:ext cx="7151321" cy="5625970"/>
          </a:xfrm>
        </p:spPr>
      </p:pic>
    </p:spTree>
    <p:extLst>
      <p:ext uri="{BB962C8B-B14F-4D97-AF65-F5344CB8AC3E}">
        <p14:creationId xmlns:p14="http://schemas.microsoft.com/office/powerpoint/2010/main" val="2809539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194751"/>
            <a:ext cx="70221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u="sng" dirty="0" err="1"/>
              <a:t>What</a:t>
            </a:r>
            <a:r>
              <a:rPr lang="de-DE" sz="2000" u="sng" dirty="0"/>
              <a:t> </a:t>
            </a:r>
            <a:r>
              <a:rPr lang="de-DE" sz="2000" u="sng" dirty="0" err="1"/>
              <a:t>can</a:t>
            </a:r>
            <a:r>
              <a:rPr lang="de-DE" sz="2000" u="sng" dirty="0"/>
              <a:t> </a:t>
            </a:r>
            <a:r>
              <a:rPr lang="de-DE" sz="2000" u="sng" dirty="0" err="1"/>
              <a:t>be</a:t>
            </a:r>
            <a:r>
              <a:rPr lang="de-DE" sz="2000" u="sng" dirty="0"/>
              <a:t> </a:t>
            </a:r>
            <a:r>
              <a:rPr lang="de-DE" sz="2000" u="sng" dirty="0" err="1"/>
              <a:t>disregarded</a:t>
            </a:r>
            <a:r>
              <a:rPr lang="de-DE" sz="2000" u="sng" dirty="0"/>
              <a:t> </a:t>
            </a:r>
            <a:r>
              <a:rPr lang="de-DE" sz="2000" u="sng" dirty="0" err="1"/>
              <a:t>as</a:t>
            </a:r>
            <a:r>
              <a:rPr lang="de-DE" sz="2000" u="sng" dirty="0"/>
              <a:t> an </a:t>
            </a:r>
            <a:r>
              <a:rPr lang="de-DE" sz="2000" u="sng" dirty="0" err="1"/>
              <a:t>explanation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Post-</a:t>
            </a:r>
            <a:r>
              <a:rPr lang="de-DE" sz="2000" dirty="0" err="1"/>
              <a:t>measurement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not </a:t>
            </a:r>
            <a:r>
              <a:rPr lang="de-DE" sz="2000" dirty="0" err="1"/>
              <a:t>responsible</a:t>
            </a: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Visible </a:t>
            </a:r>
            <a:r>
              <a:rPr lang="de-DE" sz="2000" dirty="0" err="1"/>
              <a:t>directly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measurement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 The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stage</a:t>
            </a:r>
            <a:r>
              <a:rPr lang="de-DE" sz="2000" dirty="0"/>
              <a:t> also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sense (</a:t>
            </a:r>
            <a:r>
              <a:rPr lang="de-DE" sz="2000" dirty="0" err="1"/>
              <a:t>would</a:t>
            </a:r>
            <a:r>
              <a:rPr lang="de-DE" sz="2000" dirty="0"/>
              <a:t> not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form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periodic</a:t>
            </a:r>
            <a:r>
              <a:rPr lang="de-DE" sz="2000" dirty="0"/>
              <a:t> </a:t>
            </a:r>
            <a:r>
              <a:rPr lang="de-DE" sz="2000" dirty="0" err="1"/>
              <a:t>artefacts</a:t>
            </a:r>
            <a:r>
              <a:rPr lang="de-DE" sz="2000" dirty="0"/>
              <a:t>, </a:t>
            </a:r>
            <a:r>
              <a:rPr lang="de-DE" sz="2000" dirty="0" err="1"/>
              <a:t>unlikely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unstable</a:t>
            </a:r>
            <a:r>
              <a:rPr lang="de-DE" sz="2000" dirty="0"/>
              <a:t> </a:t>
            </a:r>
            <a:r>
              <a:rPr lang="de-DE" sz="2000" dirty="0" err="1"/>
              <a:t>overall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r>
              <a:rPr lang="de-DE" sz="2000" u="sng" dirty="0" err="1"/>
              <a:t>Unlikely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Issue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read</a:t>
            </a:r>
            <a:r>
              <a:rPr lang="de-DE" sz="2000" dirty="0"/>
              <a:t>-out </a:t>
            </a:r>
            <a:r>
              <a:rPr lang="de-DE" sz="2000" dirty="0" err="1"/>
              <a:t>circuit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unlikely</a:t>
            </a:r>
            <a:r>
              <a:rPr lang="de-DE" sz="2000" dirty="0"/>
              <a:t>, but not impossible (</a:t>
            </a:r>
            <a:r>
              <a:rPr lang="de-DE" sz="2000" dirty="0" err="1"/>
              <a:t>because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AMS </a:t>
            </a:r>
            <a:r>
              <a:rPr lang="de-DE" sz="2000" dirty="0" err="1"/>
              <a:t>evaluation</a:t>
            </a:r>
            <a:r>
              <a:rPr lang="de-DE" sz="2000" dirty="0"/>
              <a:t> kit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kind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black</a:t>
            </a:r>
            <a:r>
              <a:rPr lang="de-DE" sz="2000" dirty="0"/>
              <a:t> box)</a:t>
            </a:r>
          </a:p>
          <a:p>
            <a:endParaRPr lang="de-DE" sz="2000" dirty="0"/>
          </a:p>
          <a:p>
            <a:r>
              <a:rPr lang="de-DE" sz="2000" u="sng" dirty="0"/>
              <a:t>Possible and </a:t>
            </a:r>
            <a:r>
              <a:rPr lang="de-DE" sz="2000" u="sng" dirty="0" err="1"/>
              <a:t>likely</a:t>
            </a:r>
            <a:r>
              <a:rPr lang="de-DE" sz="2000" u="sng" dirty="0"/>
              <a:t> </a:t>
            </a:r>
            <a:r>
              <a:rPr lang="de-DE" sz="2000" u="sng" dirty="0" err="1"/>
              <a:t>from</a:t>
            </a:r>
            <a:r>
              <a:rPr lang="de-DE" sz="2000" u="sng" dirty="0"/>
              <a:t> </a:t>
            </a:r>
            <a:r>
              <a:rPr lang="de-DE" sz="2000" u="sng" dirty="0" err="1"/>
              <a:t>observations</a:t>
            </a:r>
            <a:r>
              <a:rPr lang="de-DE" sz="2000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sort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intrinsic</a:t>
            </a:r>
            <a:r>
              <a:rPr lang="de-DE" sz="2000" dirty="0"/>
              <a:t> </a:t>
            </a:r>
            <a:r>
              <a:rPr lang="de-DE" sz="2000" dirty="0" err="1"/>
              <a:t>explanation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-&gt;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likely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r>
              <a:rPr lang="de-DE" sz="2000" dirty="0"/>
              <a:t> was </a:t>
            </a:r>
            <a:r>
              <a:rPr lang="de-DE" sz="2000" dirty="0" err="1"/>
              <a:t>pointed</a:t>
            </a:r>
            <a:r>
              <a:rPr lang="de-DE" sz="2000" dirty="0"/>
              <a:t> out </a:t>
            </a:r>
            <a:r>
              <a:rPr lang="de-DE" sz="2000" dirty="0" err="1"/>
              <a:t>by</a:t>
            </a:r>
            <a:r>
              <a:rPr lang="de-DE" sz="2000" dirty="0"/>
              <a:t> Jean-Yves!</a:t>
            </a:r>
          </a:p>
        </p:txBody>
      </p:sp>
    </p:spTree>
    <p:extLst>
      <p:ext uri="{BB962C8B-B14F-4D97-AF65-F5344CB8AC3E}">
        <p14:creationId xmlns:p14="http://schemas.microsoft.com/office/powerpoint/2010/main" val="543390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C90D9-1973-82C6-B5D1-04CE93C0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explanation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72AFE8-075F-F259-3F18-EBD0EDF3B8AB}"/>
              </a:ext>
            </a:extLst>
          </p:cNvPr>
          <p:cNvGrpSpPr/>
          <p:nvPr/>
        </p:nvGrpSpPr>
        <p:grpSpPr>
          <a:xfrm>
            <a:off x="134947" y="1045641"/>
            <a:ext cx="5034930" cy="5648235"/>
            <a:chOff x="76332" y="1807642"/>
            <a:chExt cx="3651677" cy="41482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6A349F-E18C-DD87-9FED-4211FE57ABA6}"/>
                </a:ext>
              </a:extLst>
            </p:cNvPr>
            <p:cNvSpPr/>
            <p:nvPr/>
          </p:nvSpPr>
          <p:spPr>
            <a:xfrm>
              <a:off x="76332" y="2004760"/>
              <a:ext cx="3651677" cy="359021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0B6EA1-5508-B3EE-813E-0027FCF1851F}"/>
                </a:ext>
              </a:extLst>
            </p:cNvPr>
            <p:cNvSpPr/>
            <p:nvPr/>
          </p:nvSpPr>
          <p:spPr>
            <a:xfrm>
              <a:off x="381000" y="1807642"/>
              <a:ext cx="457200" cy="4148254"/>
            </a:xfrm>
            <a:prstGeom prst="rect">
              <a:avLst/>
            </a:prstGeom>
            <a:solidFill>
              <a:schemeClr val="accent3">
                <a:alpha val="606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9D6DDCF-70BC-B791-FBEE-2F1F9135607B}"/>
                </a:ext>
              </a:extLst>
            </p:cNvPr>
            <p:cNvSpPr/>
            <p:nvPr/>
          </p:nvSpPr>
          <p:spPr>
            <a:xfrm>
              <a:off x="541649" y="19095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DA6C6D-421D-9BAE-9B3F-B86A14171838}"/>
                </a:ext>
              </a:extLst>
            </p:cNvPr>
            <p:cNvSpPr/>
            <p:nvPr/>
          </p:nvSpPr>
          <p:spPr>
            <a:xfrm>
              <a:off x="541649" y="21070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7E03F0C-A6EF-6716-282F-9BD438116F6B}"/>
                </a:ext>
              </a:extLst>
            </p:cNvPr>
            <p:cNvSpPr/>
            <p:nvPr/>
          </p:nvSpPr>
          <p:spPr>
            <a:xfrm>
              <a:off x="542519" y="23062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0D09BBC-53EC-9242-6A8F-C8A154C9E085}"/>
                </a:ext>
              </a:extLst>
            </p:cNvPr>
            <p:cNvSpPr/>
            <p:nvPr/>
          </p:nvSpPr>
          <p:spPr>
            <a:xfrm>
              <a:off x="542519" y="25038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B068A79-F7B9-E49E-7B34-00BD86DF6459}"/>
                </a:ext>
              </a:extLst>
            </p:cNvPr>
            <p:cNvSpPr/>
            <p:nvPr/>
          </p:nvSpPr>
          <p:spPr>
            <a:xfrm>
              <a:off x="540779" y="269827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4EE1735-D572-DE2B-EBFE-E2444C999AA4}"/>
                </a:ext>
              </a:extLst>
            </p:cNvPr>
            <p:cNvSpPr/>
            <p:nvPr/>
          </p:nvSpPr>
          <p:spPr>
            <a:xfrm>
              <a:off x="540779" y="28958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802827A-0D52-6B0B-4AE5-5C6459F856EA}"/>
                </a:ext>
              </a:extLst>
            </p:cNvPr>
            <p:cNvSpPr/>
            <p:nvPr/>
          </p:nvSpPr>
          <p:spPr>
            <a:xfrm>
              <a:off x="541649" y="309503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D0A0465-497E-52D7-B550-B8A60B5A5AAA}"/>
                </a:ext>
              </a:extLst>
            </p:cNvPr>
            <p:cNvSpPr/>
            <p:nvPr/>
          </p:nvSpPr>
          <p:spPr>
            <a:xfrm>
              <a:off x="541649" y="329260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C6BDB78-B27F-69E0-507E-100D1423BCD9}"/>
                </a:ext>
              </a:extLst>
            </p:cNvPr>
            <p:cNvSpPr/>
            <p:nvPr/>
          </p:nvSpPr>
          <p:spPr>
            <a:xfrm>
              <a:off x="537117" y="348982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798CEBB-A1A6-4C4F-D96A-F840129AAB10}"/>
                </a:ext>
              </a:extLst>
            </p:cNvPr>
            <p:cNvSpPr/>
            <p:nvPr/>
          </p:nvSpPr>
          <p:spPr>
            <a:xfrm>
              <a:off x="537117" y="368739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226F377-BC79-95FB-5D11-6B4AC9542584}"/>
                </a:ext>
              </a:extLst>
            </p:cNvPr>
            <p:cNvSpPr/>
            <p:nvPr/>
          </p:nvSpPr>
          <p:spPr>
            <a:xfrm>
              <a:off x="537987" y="3886587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58EC7E-B0BC-9527-66F1-93E1D9E5B362}"/>
                </a:ext>
              </a:extLst>
            </p:cNvPr>
            <p:cNvSpPr/>
            <p:nvPr/>
          </p:nvSpPr>
          <p:spPr>
            <a:xfrm>
              <a:off x="537987" y="408415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6E74D8D-007A-CF36-6A9D-37026699775C}"/>
                </a:ext>
              </a:extLst>
            </p:cNvPr>
            <p:cNvSpPr/>
            <p:nvPr/>
          </p:nvSpPr>
          <p:spPr>
            <a:xfrm>
              <a:off x="539764" y="428553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682FE67-E9A0-EAAA-FA42-BF1E5F18411F}"/>
                </a:ext>
              </a:extLst>
            </p:cNvPr>
            <p:cNvSpPr/>
            <p:nvPr/>
          </p:nvSpPr>
          <p:spPr>
            <a:xfrm>
              <a:off x="539764" y="448310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A773894-FB79-CC7B-C6A2-600EB73F9C8C}"/>
                </a:ext>
              </a:extLst>
            </p:cNvPr>
            <p:cNvSpPr/>
            <p:nvPr/>
          </p:nvSpPr>
          <p:spPr>
            <a:xfrm>
              <a:off x="540634" y="4682296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05D71AA-CC0D-7502-2496-E96E8EF4146E}"/>
                </a:ext>
              </a:extLst>
            </p:cNvPr>
            <p:cNvSpPr/>
            <p:nvPr/>
          </p:nvSpPr>
          <p:spPr>
            <a:xfrm>
              <a:off x="540634" y="487986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0EBC5DC-23F6-AAC1-E2EC-299D3E1BC101}"/>
                </a:ext>
              </a:extLst>
            </p:cNvPr>
            <p:cNvSpPr/>
            <p:nvPr/>
          </p:nvSpPr>
          <p:spPr>
            <a:xfrm>
              <a:off x="544834" y="508090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2938D96-C1EB-EF1C-D8BA-FC8C01E54022}"/>
                </a:ext>
              </a:extLst>
            </p:cNvPr>
            <p:cNvSpPr/>
            <p:nvPr/>
          </p:nvSpPr>
          <p:spPr>
            <a:xfrm>
              <a:off x="544834" y="527847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BE96A84-BD1C-E8E9-E67C-41A77B695CB4}"/>
                </a:ext>
              </a:extLst>
            </p:cNvPr>
            <p:cNvSpPr/>
            <p:nvPr/>
          </p:nvSpPr>
          <p:spPr>
            <a:xfrm>
              <a:off x="545704" y="5477665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A43525E-ECCB-7359-4541-CA187FD9D057}"/>
                </a:ext>
              </a:extLst>
            </p:cNvPr>
            <p:cNvSpPr/>
            <p:nvPr/>
          </p:nvSpPr>
          <p:spPr>
            <a:xfrm>
              <a:off x="545704" y="5675230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5" name="Grafik 54">
            <a:extLst>
              <a:ext uri="{FF2B5EF4-FFF2-40B4-BE49-F238E27FC236}">
                <a16:creationId xmlns:a16="http://schemas.microsoft.com/office/drawing/2014/main" id="{5276A396-FA03-2252-8321-EAB54EAE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2562" y="3742145"/>
            <a:ext cx="4053650" cy="2141551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C91BF18D-9FF8-ED99-F74F-952AAEC6EAAE}"/>
              </a:ext>
            </a:extLst>
          </p:cNvPr>
          <p:cNvSpPr txBox="1"/>
          <p:nvPr/>
        </p:nvSpPr>
        <p:spPr>
          <a:xfrm>
            <a:off x="7549876" y="3263622"/>
            <a:ext cx="4418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…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2528A645-2971-556F-2DAE-0F19DBC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421" y="5039674"/>
            <a:ext cx="2880681" cy="1811749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9173CBAD-1A47-4624-9BCA-95C7DCD58F9F}"/>
              </a:ext>
            </a:extLst>
          </p:cNvPr>
          <p:cNvSpPr txBox="1"/>
          <p:nvPr/>
        </p:nvSpPr>
        <p:spPr>
          <a:xfrm>
            <a:off x="5169877" y="1045641"/>
            <a:ext cx="7259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Let‘s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at a </a:t>
            </a:r>
            <a:r>
              <a:rPr lang="de-DE" sz="2000" dirty="0" err="1"/>
              <a:t>situation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diode</a:t>
            </a:r>
            <a:r>
              <a:rPr lang="de-DE" sz="2000" dirty="0"/>
              <a:t>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partially</a:t>
            </a:r>
            <a:r>
              <a:rPr lang="de-DE" sz="2000" dirty="0"/>
              <a:t> </a:t>
            </a:r>
            <a:r>
              <a:rPr lang="de-DE" sz="2000" dirty="0" err="1"/>
              <a:t>irradiated</a:t>
            </a:r>
            <a:r>
              <a:rPr lang="de-DE" sz="2000" dirty="0"/>
              <a:t> –</a:t>
            </a:r>
          </a:p>
          <a:p>
            <a:r>
              <a:rPr lang="de-DE" sz="2000" dirty="0"/>
              <a:t>Inside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red</a:t>
            </a:r>
            <a:r>
              <a:rPr lang="de-DE" sz="2000" dirty="0"/>
              <a:t> </a:t>
            </a:r>
            <a:r>
              <a:rPr lang="de-DE" sz="2000" dirty="0" err="1"/>
              <a:t>regions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</a:t>
            </a:r>
            <a:r>
              <a:rPr lang="de-DE" sz="2000" dirty="0" err="1"/>
              <a:t>deposit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GaN</a:t>
            </a:r>
            <a:r>
              <a:rPr lang="de-DE" sz="2000" dirty="0"/>
              <a:t> </a:t>
            </a:r>
          </a:p>
          <a:p>
            <a:r>
              <a:rPr lang="de-DE" sz="2000" dirty="0"/>
              <a:t>and </a:t>
            </a:r>
            <a:r>
              <a:rPr lang="de-DE" sz="2000" dirty="0" err="1"/>
              <a:t>excite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-hole </a:t>
            </a:r>
            <a:r>
              <a:rPr lang="de-DE" sz="2000" dirty="0" err="1"/>
              <a:t>pairs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register</a:t>
            </a:r>
            <a:r>
              <a:rPr lang="de-DE" sz="2000" dirty="0"/>
              <a:t> </a:t>
            </a:r>
            <a:r>
              <a:rPr lang="de-DE" sz="2000" dirty="0" err="1"/>
              <a:t>electrons</a:t>
            </a:r>
            <a:r>
              <a:rPr lang="de-DE" sz="2000" dirty="0"/>
              <a:t> and </a:t>
            </a:r>
            <a:r>
              <a:rPr lang="de-DE" sz="2000" dirty="0" err="1"/>
              <a:t>get</a:t>
            </a:r>
            <a:r>
              <a:rPr lang="de-DE" sz="2000" dirty="0"/>
              <a:t> a</a:t>
            </a:r>
          </a:p>
          <a:p>
            <a:r>
              <a:rPr lang="de-DE" sz="2000" dirty="0" err="1"/>
              <a:t>signal</a:t>
            </a:r>
            <a:r>
              <a:rPr lang="de-DE" sz="2000" dirty="0"/>
              <a:t>. </a:t>
            </a:r>
          </a:p>
          <a:p>
            <a:r>
              <a:rPr lang="de-DE" sz="2000" dirty="0" err="1"/>
              <a:t>However</a:t>
            </a:r>
            <a:r>
              <a:rPr lang="de-DE" sz="2000" dirty="0"/>
              <a:t>,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protons</a:t>
            </a:r>
            <a:r>
              <a:rPr lang="de-DE" sz="2000" dirty="0"/>
              <a:t> also </a:t>
            </a:r>
            <a:r>
              <a:rPr lang="de-DE" sz="2000" dirty="0" err="1"/>
              <a:t>lead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electron</a:t>
            </a:r>
            <a:r>
              <a:rPr lang="de-DE" sz="2000" dirty="0"/>
              <a:t> </a:t>
            </a:r>
            <a:r>
              <a:rPr lang="de-DE" sz="2000" dirty="0" err="1"/>
              <a:t>emission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metal</a:t>
            </a:r>
            <a:r>
              <a:rPr lang="de-DE" sz="2000" dirty="0"/>
              <a:t> </a:t>
            </a:r>
            <a:r>
              <a:rPr lang="de-DE" sz="2000" dirty="0" err="1"/>
              <a:t>parts</a:t>
            </a:r>
            <a:r>
              <a:rPr lang="de-DE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97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590EB-53D5-030D-A100-BAEC329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E1379-39B9-3A09-B391-41D8BF7AF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986"/>
            <a:ext cx="10515600" cy="567161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and </a:t>
            </a:r>
            <a:r>
              <a:rPr lang="de-DE" dirty="0" err="1"/>
              <a:t>constant</a:t>
            </a:r>
            <a:r>
              <a:rPr lang="de-DE" dirty="0"/>
              <a:t> x-position. These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beam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.</a:t>
            </a:r>
          </a:p>
          <a:p>
            <a:r>
              <a:rPr lang="de-DE" dirty="0"/>
              <a:t>I will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– just </a:t>
            </a:r>
            <a:r>
              <a:rPr lang="de-DE" dirty="0" err="1"/>
              <a:t>for</a:t>
            </a:r>
            <a:r>
              <a:rPr lang="de-DE" dirty="0"/>
              <a:t> a quick </a:t>
            </a:r>
            <a:r>
              <a:rPr lang="de-DE" dirty="0" err="1"/>
              <a:t>impression</a:t>
            </a:r>
            <a:r>
              <a:rPr lang="de-DE" dirty="0"/>
              <a:t> –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 (The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sketch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in original </a:t>
            </a:r>
            <a:r>
              <a:rPr lang="de-DE" dirty="0" err="1"/>
              <a:t>y</a:t>
            </a:r>
            <a:r>
              <a:rPr lang="de-DE" dirty="0"/>
              <a:t>-dimension. These </a:t>
            </a:r>
            <a:r>
              <a:rPr lang="de-DE" dirty="0" err="1"/>
              <a:t>sketches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x-</a:t>
            </a:r>
            <a:r>
              <a:rPr lang="de-DE" dirty="0" err="1"/>
              <a:t>axis</a:t>
            </a:r>
            <a:r>
              <a:rPr lang="de-DE" dirty="0"/>
              <a:t>.)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2 </a:t>
            </a:r>
            <a:r>
              <a:rPr lang="de-DE" dirty="0" err="1"/>
              <a:t>graphs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but </a:t>
            </a:r>
            <a:r>
              <a:rPr lang="de-DE" dirty="0" err="1"/>
              <a:t>one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earlier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) was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beam and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calibration</a:t>
            </a:r>
            <a:r>
              <a:rPr lang="de-DE" dirty="0"/>
              <a:t>. </a:t>
            </a:r>
            <a:r>
              <a:rPr lang="de-DE" dirty="0" err="1"/>
              <a:t>Nevertheless</a:t>
            </a:r>
            <a:r>
              <a:rPr lang="de-DE" dirty="0"/>
              <a:t>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696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257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1952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21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820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3453531" y="20169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</p:cNvCxnSpPr>
          <p:nvPr/>
        </p:nvCxnSpPr>
        <p:spPr>
          <a:xfrm flipH="1">
            <a:off x="2672861" y="3282461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>
            <a:off x="2672860" y="4947138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51321" y="3112728"/>
            <a:ext cx="519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n+1 not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5549FE1-15D8-46D6-48EE-E6E8ED647C4F}"/>
              </a:ext>
            </a:extLst>
          </p:cNvPr>
          <p:cNvSpPr txBox="1"/>
          <p:nvPr/>
        </p:nvSpPr>
        <p:spPr>
          <a:xfrm>
            <a:off x="5251321" y="3901923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irradiated</a:t>
            </a:r>
            <a:r>
              <a:rPr lang="de-DE" dirty="0"/>
              <a:t> –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9F9D060-4108-9AFC-4E3A-65B20C671023}"/>
              </a:ext>
            </a:extLst>
          </p:cNvPr>
          <p:cNvSpPr txBox="1"/>
          <p:nvPr/>
        </p:nvSpPr>
        <p:spPr>
          <a:xfrm>
            <a:off x="5251321" y="4762472"/>
            <a:ext cx="613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Diode n-1 </a:t>
            </a:r>
            <a:r>
              <a:rPr lang="de-DE" dirty="0" err="1"/>
              <a:t>irradiated</a:t>
            </a:r>
            <a:r>
              <a:rPr lang="de-DE" dirty="0"/>
              <a:t> -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1714611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1826543" y="38119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79C1AC-DECA-CA03-68C1-129849390398}"/>
              </a:ext>
            </a:extLst>
          </p:cNvPr>
          <p:cNvSpPr/>
          <p:nvPr/>
        </p:nvSpPr>
        <p:spPr>
          <a:xfrm>
            <a:off x="2015993" y="4086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D4597B-A4A1-F414-764B-835AB8F6FBF6}"/>
              </a:ext>
            </a:extLst>
          </p:cNvPr>
          <p:cNvSpPr/>
          <p:nvPr/>
        </p:nvSpPr>
        <p:spPr>
          <a:xfrm>
            <a:off x="2461478" y="427058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E54038-BEC0-82D9-A30A-24A33EE4BB9D}"/>
              </a:ext>
            </a:extLst>
          </p:cNvPr>
          <p:cNvSpPr/>
          <p:nvPr/>
        </p:nvSpPr>
        <p:spPr>
          <a:xfrm>
            <a:off x="1745993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BF4766-33AF-ED18-0364-23F2896D4F9F}"/>
              </a:ext>
            </a:extLst>
          </p:cNvPr>
          <p:cNvSpPr/>
          <p:nvPr/>
        </p:nvSpPr>
        <p:spPr>
          <a:xfrm>
            <a:off x="1857925" y="4632757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132323-A15E-CAA3-E812-6A23646A13A1}"/>
              </a:ext>
            </a:extLst>
          </p:cNvPr>
          <p:cNvSpPr/>
          <p:nvPr/>
        </p:nvSpPr>
        <p:spPr>
          <a:xfrm>
            <a:off x="2047375" y="4907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E2BC0-75A6-B55F-74C8-AB7943A731B4}"/>
              </a:ext>
            </a:extLst>
          </p:cNvPr>
          <p:cNvSpPr/>
          <p:nvPr/>
        </p:nvSpPr>
        <p:spPr>
          <a:xfrm>
            <a:off x="2492860" y="5091423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4748482" y="5487070"/>
            <a:ext cx="6981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knocked</a:t>
            </a:r>
            <a:r>
              <a:rPr lang="de-DE" sz="2400" i="1" dirty="0"/>
              <a:t> out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metal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diode</a:t>
            </a:r>
            <a:r>
              <a:rPr lang="de-DE" sz="2400" i="1" dirty="0"/>
              <a:t> = </a:t>
            </a:r>
            <a:r>
              <a:rPr lang="de-DE" sz="2400" i="1" dirty="0" err="1"/>
              <a:t>loss</a:t>
            </a:r>
            <a:r>
              <a:rPr lang="de-DE" sz="2400" i="1" dirty="0"/>
              <a:t> in </a:t>
            </a:r>
            <a:r>
              <a:rPr lang="de-DE" sz="2400" i="1" dirty="0" err="1"/>
              <a:t>signal</a:t>
            </a:r>
            <a:endParaRPr lang="de-DE" sz="2400" i="1" dirty="0"/>
          </a:p>
          <a:p>
            <a:pPr algn="ctr"/>
            <a:r>
              <a:rPr lang="de-DE" sz="2400" i="1" dirty="0"/>
              <a:t>(</a:t>
            </a:r>
            <a:r>
              <a:rPr lang="de-DE" sz="2400" i="1" dirty="0" err="1"/>
              <a:t>we</a:t>
            </a:r>
            <a:r>
              <a:rPr lang="de-DE" sz="2400" i="1" dirty="0"/>
              <a:t> </a:t>
            </a:r>
            <a:r>
              <a:rPr lang="de-DE" sz="2400" i="1" dirty="0" err="1"/>
              <a:t>detect</a:t>
            </a:r>
            <a:r>
              <a:rPr lang="de-DE" sz="2400" i="1" dirty="0"/>
              <a:t> an </a:t>
            </a:r>
            <a:r>
              <a:rPr lang="de-DE" sz="2400" i="1" dirty="0" err="1"/>
              <a:t>electron</a:t>
            </a:r>
            <a:r>
              <a:rPr lang="de-DE" sz="2400" i="1" dirty="0"/>
              <a:t> </a:t>
            </a:r>
            <a:r>
              <a:rPr lang="de-DE" sz="2400" i="1" dirty="0" err="1"/>
              <a:t>current</a:t>
            </a:r>
            <a:r>
              <a:rPr lang="de-DE" sz="2400" i="1" dirty="0"/>
              <a:t>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E123FB-CAE3-CFEE-1D89-BAFD20DDE05B}"/>
              </a:ext>
            </a:extLst>
          </p:cNvPr>
          <p:cNvSpPr/>
          <p:nvPr/>
        </p:nvSpPr>
        <p:spPr>
          <a:xfrm>
            <a:off x="1745993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05EC42-489E-DA36-61DC-AE6483653622}"/>
              </a:ext>
            </a:extLst>
          </p:cNvPr>
          <p:cNvSpPr/>
          <p:nvPr/>
        </p:nvSpPr>
        <p:spPr>
          <a:xfrm>
            <a:off x="1857925" y="543688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1EE2B-4D4E-22F9-33BE-B9225CF18182}"/>
              </a:ext>
            </a:extLst>
          </p:cNvPr>
          <p:cNvSpPr/>
          <p:nvPr/>
        </p:nvSpPr>
        <p:spPr>
          <a:xfrm>
            <a:off x="2047375" y="5711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71CD68-A23A-B1F9-9B50-0B1A81D236D1}"/>
              </a:ext>
            </a:extLst>
          </p:cNvPr>
          <p:cNvSpPr/>
          <p:nvPr/>
        </p:nvSpPr>
        <p:spPr>
          <a:xfrm>
            <a:off x="2492860" y="589555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736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? </a:t>
            </a:r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08B1EF6-88EC-FF2A-A697-1452585EB7F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641478" y="2514579"/>
            <a:ext cx="2578459" cy="5475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D0E0605-E4FF-8B82-7DCA-BDA0AD1B30A7}"/>
              </a:ext>
            </a:extLst>
          </p:cNvPr>
          <p:cNvCxnSpPr>
            <a:cxnSpLocks/>
          </p:cNvCxnSpPr>
          <p:nvPr/>
        </p:nvCxnSpPr>
        <p:spPr>
          <a:xfrm flipH="1">
            <a:off x="2672860" y="4086589"/>
            <a:ext cx="25321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512766E-CC42-EDC8-57C8-A8F09D26541B}"/>
              </a:ext>
            </a:extLst>
          </p:cNvPr>
          <p:cNvCxnSpPr>
            <a:cxnSpLocks/>
          </p:cNvCxnSpPr>
          <p:nvPr/>
        </p:nvCxnSpPr>
        <p:spPr>
          <a:xfrm flipH="1" flipV="1">
            <a:off x="2672860" y="4947138"/>
            <a:ext cx="2362127" cy="944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5219937" y="1775915"/>
            <a:ext cx="3876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n+1: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+ N</a:t>
            </a:r>
            <a:r>
              <a:rPr lang="de-DE" baseline="-25000" dirty="0"/>
              <a:t>e 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gained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5552555" y="928319"/>
            <a:ext cx="698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Movement </a:t>
            </a:r>
            <a:r>
              <a:rPr lang="de-DE" sz="2400" i="1" dirty="0" err="1"/>
              <a:t>to</a:t>
            </a:r>
            <a:r>
              <a:rPr lang="de-DE" sz="2400" i="1" dirty="0"/>
              <a:t> </a:t>
            </a:r>
            <a:r>
              <a:rPr lang="de-DE" sz="2400" i="1" dirty="0" err="1"/>
              <a:t>neighbour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?! </a:t>
            </a:r>
          </a:p>
          <a:p>
            <a:pPr algn="ctr"/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absorbed</a:t>
            </a:r>
            <a:r>
              <a:rPr lang="de-DE" sz="2400" i="1" dirty="0"/>
              <a:t> </a:t>
            </a:r>
            <a:r>
              <a:rPr lang="de-DE" sz="2400" i="1" dirty="0" err="1"/>
              <a:t>by</a:t>
            </a:r>
            <a:r>
              <a:rPr lang="de-DE" sz="2400" i="1" dirty="0"/>
              <a:t> </a:t>
            </a:r>
            <a:r>
              <a:rPr lang="de-DE" sz="2400" i="1" dirty="0" err="1"/>
              <a:t>contacts</a:t>
            </a:r>
            <a:r>
              <a:rPr lang="de-DE" sz="2400" i="1" dirty="0"/>
              <a:t> = </a:t>
            </a:r>
            <a:r>
              <a:rPr lang="de-DE" sz="2400" i="1" dirty="0" err="1"/>
              <a:t>detected</a:t>
            </a:r>
            <a:r>
              <a:rPr lang="de-DE" sz="2400" i="1" dirty="0"/>
              <a:t> </a:t>
            </a:r>
            <a:r>
              <a:rPr lang="de-DE" sz="2400" i="1" dirty="0" err="1"/>
              <a:t>signal</a:t>
            </a:r>
            <a:endParaRPr lang="de-DE" sz="24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4E09A5-CDB5-C4F2-6D54-D5083A176012}"/>
              </a:ext>
            </a:extLst>
          </p:cNvPr>
          <p:cNvSpPr txBox="1"/>
          <p:nvPr/>
        </p:nvSpPr>
        <p:spPr>
          <a:xfrm>
            <a:off x="5251321" y="3389426"/>
            <a:ext cx="5536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</a:t>
            </a:r>
            <a:r>
              <a:rPr lang="de-DE" u="sng" dirty="0" err="1"/>
              <a:t>n</a:t>
            </a:r>
            <a:r>
              <a:rPr lang="de-DE" u="sng" dirty="0"/>
              <a:t>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</a:t>
            </a:r>
            <a:r>
              <a:rPr lang="de-DE" dirty="0" err="1"/>
              <a:t>arrive</a:t>
            </a:r>
            <a:r>
              <a:rPr lang="de-DE" dirty="0"/>
              <a:t> = +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n-1 and </a:t>
            </a:r>
            <a:r>
              <a:rPr lang="de-DE" dirty="0" err="1"/>
              <a:t>diode</a:t>
            </a:r>
            <a:r>
              <a:rPr lang="de-DE" dirty="0"/>
              <a:t> n+1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n+1 </a:t>
            </a:r>
            <a:r>
              <a:rPr lang="de-DE" dirty="0" err="1"/>
              <a:t>arrive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- N</a:t>
            </a:r>
            <a:r>
              <a:rPr lang="de-DE" baseline="-25000" dirty="0"/>
              <a:t>e  </a:t>
            </a:r>
            <a:r>
              <a:rPr lang="de-DE" dirty="0"/>
              <a:t>Signal lost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9277F3-C7C6-57FB-7658-D9E8CFE7167E}"/>
              </a:ext>
            </a:extLst>
          </p:cNvPr>
          <p:cNvSpPr txBox="1"/>
          <p:nvPr/>
        </p:nvSpPr>
        <p:spPr>
          <a:xfrm>
            <a:off x="5214987" y="5199135"/>
            <a:ext cx="5307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Diode n-1: </a:t>
            </a:r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 and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= + 2 x N</a:t>
            </a:r>
            <a:r>
              <a:rPr lang="de-DE" baseline="-25000" dirty="0"/>
              <a:t>e</a:t>
            </a:r>
            <a:endParaRPr lang="de-DE" dirty="0"/>
          </a:p>
          <a:p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n-2 and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= - 2 x N</a:t>
            </a:r>
            <a:r>
              <a:rPr lang="de-DE" baseline="-25000" dirty="0"/>
              <a:t>e</a:t>
            </a:r>
            <a:r>
              <a:rPr lang="de-DE" dirty="0"/>
              <a:t> </a:t>
            </a:r>
          </a:p>
          <a:p>
            <a:r>
              <a:rPr lang="de-DE" dirty="0"/>
              <a:t>-----------------------------------------------</a:t>
            </a:r>
          </a:p>
          <a:p>
            <a:r>
              <a:rPr lang="de-DE" dirty="0"/>
              <a:t>0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51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364B4E-163A-F6AE-7608-89372D4F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means</a:t>
            </a:r>
            <a:endParaRPr lang="de-DE" dirty="0"/>
          </a:p>
        </p:txBody>
      </p:sp>
      <p:pic>
        <p:nvPicPr>
          <p:cNvPr id="28" name="Grafik 27" descr="Ein Bild, das Screenshot, Farbigkeit, Kreis, Grafiken enthält.&#10;&#10;Automatisch generierte Beschreibung">
            <a:extLst>
              <a:ext uri="{FF2B5EF4-FFF2-40B4-BE49-F238E27FC236}">
                <a16:creationId xmlns:a16="http://schemas.microsoft.com/office/drawing/2014/main" id="{E8D1303A-3D36-1DF1-ECD8-D75BCB0BD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" r="69694" b="65641"/>
          <a:stretch/>
        </p:blipFill>
        <p:spPr>
          <a:xfrm>
            <a:off x="0" y="1362072"/>
            <a:ext cx="4684454" cy="549592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46FFAD5-FDE3-2E32-3CFB-F294F09A1F26}"/>
              </a:ext>
            </a:extLst>
          </p:cNvPr>
          <p:cNvSpPr txBox="1"/>
          <p:nvPr/>
        </p:nvSpPr>
        <p:spPr>
          <a:xfrm>
            <a:off x="0" y="1099883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Red</a:t>
            </a:r>
            <a:r>
              <a:rPr lang="de-DE" dirty="0"/>
              <a:t> = </a:t>
            </a:r>
            <a:r>
              <a:rPr lang="de-DE" dirty="0" err="1"/>
              <a:t>proton</a:t>
            </a:r>
            <a:r>
              <a:rPr lang="de-DE" dirty="0"/>
              <a:t> beam </a:t>
            </a:r>
            <a:r>
              <a:rPr lang="de-DE" dirty="0" err="1"/>
              <a:t>exposure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35AE3DF-57D1-961D-D380-FD22D4842361}"/>
              </a:ext>
            </a:extLst>
          </p:cNvPr>
          <p:cNvSpPr txBox="1"/>
          <p:nvPr/>
        </p:nvSpPr>
        <p:spPr>
          <a:xfrm>
            <a:off x="4756064" y="2652358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n+1: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a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not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A72E35-B4BA-E7EF-3AAA-7395ECE6A2F4}"/>
              </a:ext>
            </a:extLst>
          </p:cNvPr>
          <p:cNvSpPr/>
          <p:nvPr/>
        </p:nvSpPr>
        <p:spPr>
          <a:xfrm>
            <a:off x="2677275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5DAE7A-4EBE-3AF2-F8FB-C74AB6A795EE}"/>
              </a:ext>
            </a:extLst>
          </p:cNvPr>
          <p:cNvSpPr/>
          <p:nvPr/>
        </p:nvSpPr>
        <p:spPr>
          <a:xfrm>
            <a:off x="2436540" y="3705869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B1D042-148D-4091-1D40-920AF39CC62B}"/>
              </a:ext>
            </a:extLst>
          </p:cNvPr>
          <p:cNvSpPr txBox="1"/>
          <p:nvPr/>
        </p:nvSpPr>
        <p:spPr>
          <a:xfrm>
            <a:off x="3941734" y="178270"/>
            <a:ext cx="8155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i="1" dirty="0"/>
              <a:t>(Under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following</a:t>
            </a:r>
            <a:r>
              <a:rPr lang="de-DE" sz="2400" i="1" dirty="0"/>
              <a:t>, </a:t>
            </a:r>
            <a:r>
              <a:rPr lang="de-DE" sz="2400" i="1" dirty="0" err="1"/>
              <a:t>very</a:t>
            </a:r>
            <a:r>
              <a:rPr lang="de-DE" sz="2400" i="1" dirty="0"/>
              <a:t> </a:t>
            </a:r>
            <a:r>
              <a:rPr lang="de-DE" sz="2400" i="1" dirty="0" err="1"/>
              <a:t>reasonable</a:t>
            </a:r>
            <a:r>
              <a:rPr lang="de-DE" sz="2400" i="1" dirty="0"/>
              <a:t> </a:t>
            </a:r>
            <a:r>
              <a:rPr lang="de-DE" sz="2400" i="1" dirty="0" err="1"/>
              <a:t>assumption</a:t>
            </a:r>
            <a:r>
              <a:rPr lang="de-DE" sz="2400" i="1" dirty="0"/>
              <a:t>:</a:t>
            </a:r>
          </a:p>
          <a:p>
            <a:pPr algn="just"/>
            <a:r>
              <a:rPr lang="de-DE" sz="2400" i="1" dirty="0"/>
              <a:t>Same </a:t>
            </a:r>
            <a:r>
              <a:rPr lang="de-DE" sz="2400" i="1" dirty="0" err="1"/>
              <a:t>geometry</a:t>
            </a:r>
            <a:r>
              <a:rPr lang="de-DE" sz="2400" i="1" dirty="0"/>
              <a:t> </a:t>
            </a:r>
            <a:r>
              <a:rPr lang="de-DE" sz="2400" i="1" dirty="0" err="1"/>
              <a:t>means</a:t>
            </a:r>
            <a:r>
              <a:rPr lang="de-DE" sz="2400" i="1" dirty="0"/>
              <a:t> </a:t>
            </a:r>
            <a:r>
              <a:rPr lang="de-DE" sz="2400" i="1" dirty="0" err="1"/>
              <a:t>nearly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same </a:t>
            </a:r>
            <a:r>
              <a:rPr lang="de-DE" sz="2400" i="1" dirty="0" err="1"/>
              <a:t>amount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electrons</a:t>
            </a:r>
            <a:r>
              <a:rPr lang="de-DE" sz="2400" i="1" dirty="0"/>
              <a:t> </a:t>
            </a:r>
            <a:r>
              <a:rPr lang="de-DE" sz="2400" i="1" dirty="0" err="1"/>
              <a:t>converts</a:t>
            </a:r>
            <a:r>
              <a:rPr lang="de-DE" sz="2400" i="1" dirty="0"/>
              <a:t> </a:t>
            </a:r>
            <a:r>
              <a:rPr lang="de-DE" sz="2400" i="1" dirty="0" err="1"/>
              <a:t>between</a:t>
            </a:r>
            <a:r>
              <a:rPr lang="de-DE" sz="2400" i="1" dirty="0"/>
              <a:t> </a:t>
            </a:r>
            <a:r>
              <a:rPr lang="de-DE" sz="2400" i="1" dirty="0" err="1"/>
              <a:t>two</a:t>
            </a:r>
            <a:r>
              <a:rPr lang="de-DE" sz="2400" i="1" dirty="0"/>
              <a:t> </a:t>
            </a:r>
            <a:r>
              <a:rPr lang="de-DE" sz="2400" i="1" dirty="0" err="1"/>
              <a:t>diodes</a:t>
            </a:r>
            <a:r>
              <a:rPr lang="de-DE" sz="2400" i="1" dirty="0"/>
              <a:t> </a:t>
            </a:r>
            <a:r>
              <a:rPr lang="de-DE" sz="2400" i="1" dirty="0" err="1"/>
              <a:t>if</a:t>
            </a:r>
            <a:r>
              <a:rPr lang="de-DE" sz="2400" i="1" dirty="0"/>
              <a:t> </a:t>
            </a:r>
            <a:r>
              <a:rPr lang="de-DE" sz="2400" i="1" dirty="0" err="1"/>
              <a:t>they‘re</a:t>
            </a:r>
            <a:r>
              <a:rPr lang="de-DE" sz="2400" i="1" dirty="0"/>
              <a:t> fully </a:t>
            </a:r>
            <a:r>
              <a:rPr lang="de-DE" sz="2400" i="1" dirty="0" err="1"/>
              <a:t>irradiated</a:t>
            </a:r>
            <a:r>
              <a:rPr lang="de-DE" sz="2400" i="1" dirty="0"/>
              <a:t>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8513AE4-5E60-C0FB-4A2D-7285988E7426}"/>
              </a:ext>
            </a:extLst>
          </p:cNvPr>
          <p:cNvCxnSpPr/>
          <p:nvPr/>
        </p:nvCxnSpPr>
        <p:spPr>
          <a:xfrm flipV="1">
            <a:off x="2526540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9B92D51-A529-0F5A-5CFC-B53A4C6512C1}"/>
              </a:ext>
            </a:extLst>
          </p:cNvPr>
          <p:cNvCxnSpPr/>
          <p:nvPr/>
        </p:nvCxnSpPr>
        <p:spPr>
          <a:xfrm flipV="1">
            <a:off x="2762774" y="3425651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5700366-4F96-5B71-BE96-4DE9C7C86571}"/>
              </a:ext>
            </a:extLst>
          </p:cNvPr>
          <p:cNvGrpSpPr/>
          <p:nvPr/>
        </p:nvGrpSpPr>
        <p:grpSpPr>
          <a:xfrm rot="10800000">
            <a:off x="1795581" y="4320326"/>
            <a:ext cx="420735" cy="460218"/>
            <a:chOff x="2168393" y="3581400"/>
            <a:chExt cx="420735" cy="46021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158501-4070-C159-DD26-242DEB529C2D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A18F4-A85C-A8A4-BCDE-ABCC1B552600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CDD34ED-82BA-4B7D-9219-B1BC641048CE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268F558-86B2-3374-3861-434E571B5EA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F37C247-AF12-7A00-CADC-40E420AAE037}"/>
              </a:ext>
            </a:extLst>
          </p:cNvPr>
          <p:cNvSpPr/>
          <p:nvPr/>
        </p:nvSpPr>
        <p:spPr>
          <a:xfrm>
            <a:off x="2677275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A9F02E-C109-1A75-1417-0DC782333C90}"/>
              </a:ext>
            </a:extLst>
          </p:cNvPr>
          <p:cNvSpPr/>
          <p:nvPr/>
        </p:nvSpPr>
        <p:spPr>
          <a:xfrm>
            <a:off x="2436540" y="4600544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50E879B-9B9C-DF71-3A49-92D982D3E1AC}"/>
              </a:ext>
            </a:extLst>
          </p:cNvPr>
          <p:cNvCxnSpPr/>
          <p:nvPr/>
        </p:nvCxnSpPr>
        <p:spPr>
          <a:xfrm flipV="1">
            <a:off x="2526540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5DAA0EE-9334-C767-B8EE-53865C4A2885}"/>
              </a:ext>
            </a:extLst>
          </p:cNvPr>
          <p:cNvCxnSpPr/>
          <p:nvPr/>
        </p:nvCxnSpPr>
        <p:spPr>
          <a:xfrm flipV="1">
            <a:off x="2762774" y="4320326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269462A-0103-5E42-A173-CC3293B22C42}"/>
              </a:ext>
            </a:extLst>
          </p:cNvPr>
          <p:cNvSpPr/>
          <p:nvPr/>
        </p:nvSpPr>
        <p:spPr>
          <a:xfrm>
            <a:off x="2702213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02434F-7684-9369-3CFD-FDD79A5B6D1C}"/>
              </a:ext>
            </a:extLst>
          </p:cNvPr>
          <p:cNvSpPr/>
          <p:nvPr/>
        </p:nvSpPr>
        <p:spPr>
          <a:xfrm>
            <a:off x="2461478" y="5401870"/>
            <a:ext cx="180000" cy="180000"/>
          </a:xfrm>
          <a:prstGeom prst="ellipse">
            <a:avLst/>
          </a:prstGeom>
          <a:solidFill>
            <a:srgbClr val="003BFE"/>
          </a:solidFill>
          <a:ln>
            <a:solidFill>
              <a:srgbClr val="003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D43C001-0FD8-2740-2037-009D6D369667}"/>
              </a:ext>
            </a:extLst>
          </p:cNvPr>
          <p:cNvCxnSpPr/>
          <p:nvPr/>
        </p:nvCxnSpPr>
        <p:spPr>
          <a:xfrm flipV="1">
            <a:off x="2551478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922311C-DFB8-BEBC-5957-09DE6DA5B4E2}"/>
              </a:ext>
            </a:extLst>
          </p:cNvPr>
          <p:cNvCxnSpPr/>
          <p:nvPr/>
        </p:nvCxnSpPr>
        <p:spPr>
          <a:xfrm flipV="1">
            <a:off x="2787712" y="5121652"/>
            <a:ext cx="0" cy="2802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41EB4A8-6452-C66B-7FF3-96441F5C7A8F}"/>
              </a:ext>
            </a:extLst>
          </p:cNvPr>
          <p:cNvGrpSpPr/>
          <p:nvPr/>
        </p:nvGrpSpPr>
        <p:grpSpPr>
          <a:xfrm rot="10800000">
            <a:off x="1795581" y="5128501"/>
            <a:ext cx="420735" cy="460218"/>
            <a:chOff x="2168393" y="3581400"/>
            <a:chExt cx="420735" cy="46021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150201E-96E8-01CC-1CDA-FCB1800B2ABB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E6A6B-0DE6-952E-C6F1-23E52D91A065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35DFB89-3D29-DD57-D58A-622B78FB6EE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EE32BDD-6C4A-8A7B-5FDE-D3E1AA514BE2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4B6EC6-9EA2-C40E-AE6B-D9E8AC013CFB}"/>
              </a:ext>
            </a:extLst>
          </p:cNvPr>
          <p:cNvGrpSpPr/>
          <p:nvPr/>
        </p:nvGrpSpPr>
        <p:grpSpPr>
          <a:xfrm rot="10800000">
            <a:off x="1765213" y="3473280"/>
            <a:ext cx="420735" cy="460218"/>
            <a:chOff x="2168393" y="3581400"/>
            <a:chExt cx="420735" cy="46021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5C01A96-936A-C92E-F87C-979389E18191}"/>
                </a:ext>
              </a:extLst>
            </p:cNvPr>
            <p:cNvSpPr/>
            <p:nvPr/>
          </p:nvSpPr>
          <p:spPr>
            <a:xfrm>
              <a:off x="2409128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344CF6-5FC3-916A-BBDE-E9E213DA0BC8}"/>
                </a:ext>
              </a:extLst>
            </p:cNvPr>
            <p:cNvSpPr/>
            <p:nvPr/>
          </p:nvSpPr>
          <p:spPr>
            <a:xfrm>
              <a:off x="2168393" y="3861618"/>
              <a:ext cx="180000" cy="180000"/>
            </a:xfrm>
            <a:prstGeom prst="ellipse">
              <a:avLst/>
            </a:prstGeom>
            <a:solidFill>
              <a:srgbClr val="003BFE"/>
            </a:solidFill>
            <a:ln>
              <a:solidFill>
                <a:srgbClr val="003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B0BADB0-2C68-4F2C-287F-5F275601E364}"/>
                </a:ext>
              </a:extLst>
            </p:cNvPr>
            <p:cNvCxnSpPr/>
            <p:nvPr/>
          </p:nvCxnSpPr>
          <p:spPr>
            <a:xfrm flipV="1">
              <a:off x="2258393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9FCC335-D630-BF46-9D79-FF18E12F6730}"/>
                </a:ext>
              </a:extLst>
            </p:cNvPr>
            <p:cNvCxnSpPr/>
            <p:nvPr/>
          </p:nvCxnSpPr>
          <p:spPr>
            <a:xfrm flipV="1">
              <a:off x="2494627" y="3581400"/>
              <a:ext cx="0" cy="2802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51FAE3EC-35D3-F920-7309-1CDB511D4396}"/>
              </a:ext>
            </a:extLst>
          </p:cNvPr>
          <p:cNvCxnSpPr>
            <a:cxnSpLocks/>
          </p:cNvCxnSpPr>
          <p:nvPr/>
        </p:nvCxnSpPr>
        <p:spPr>
          <a:xfrm>
            <a:off x="1658439" y="3345542"/>
            <a:ext cx="586179" cy="664845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E2AF91A-5290-AA97-E09C-B3B3709C03EB}"/>
              </a:ext>
            </a:extLst>
          </p:cNvPr>
          <p:cNvCxnSpPr>
            <a:cxnSpLocks/>
          </p:cNvCxnSpPr>
          <p:nvPr/>
        </p:nvCxnSpPr>
        <p:spPr>
          <a:xfrm flipH="1">
            <a:off x="1730049" y="3370190"/>
            <a:ext cx="440533" cy="643921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1932AD0B-6C9F-C917-687A-3CB3A5ED85D3}"/>
              </a:ext>
            </a:extLst>
          </p:cNvPr>
          <p:cNvSpPr txBox="1"/>
          <p:nvPr/>
        </p:nvSpPr>
        <p:spPr>
          <a:xfrm>
            <a:off x="4778955" y="3909762"/>
            <a:ext cx="741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</a:t>
            </a:r>
            <a:r>
              <a:rPr lang="de-DE" sz="2800" u="sng" dirty="0" err="1"/>
              <a:t>n</a:t>
            </a:r>
            <a:r>
              <a:rPr lang="de-DE" sz="2800" u="sng" dirty="0"/>
              <a:t>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less</a:t>
            </a:r>
            <a:r>
              <a:rPr lang="de-DE" sz="2800" dirty="0"/>
              <a:t> </a:t>
            </a:r>
            <a:r>
              <a:rPr lang="de-DE" sz="2800" dirty="0" err="1"/>
              <a:t>signal</a:t>
            </a:r>
            <a:r>
              <a:rPr lang="de-DE" sz="2800" dirty="0"/>
              <a:t> </a:t>
            </a:r>
            <a:r>
              <a:rPr lang="de-DE" sz="2800" dirty="0" err="1"/>
              <a:t>even</a:t>
            </a:r>
            <a:r>
              <a:rPr lang="de-DE" sz="2800" dirty="0"/>
              <a:t> </a:t>
            </a:r>
            <a:r>
              <a:rPr lang="de-DE" sz="2800" dirty="0" err="1"/>
              <a:t>though</a:t>
            </a:r>
            <a:r>
              <a:rPr lang="de-DE" sz="2800" dirty="0"/>
              <a:t> </a:t>
            </a:r>
            <a:r>
              <a:rPr lang="de-DE" sz="2800" dirty="0" err="1"/>
              <a:t>it‘s</a:t>
            </a:r>
            <a:r>
              <a:rPr lang="de-DE" sz="2800" dirty="0"/>
              <a:t> </a:t>
            </a:r>
            <a:r>
              <a:rPr lang="de-DE" sz="2800" dirty="0" err="1"/>
              <a:t>irradiated</a:t>
            </a:r>
            <a:endParaRPr lang="de-DE" sz="2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3B23C0-93A8-0211-7CB1-7B0B03761068}"/>
              </a:ext>
            </a:extLst>
          </p:cNvPr>
          <p:cNvSpPr txBox="1"/>
          <p:nvPr/>
        </p:nvSpPr>
        <p:spPr>
          <a:xfrm>
            <a:off x="4745187" y="5162867"/>
            <a:ext cx="741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Diode n-1:</a:t>
            </a:r>
            <a:r>
              <a:rPr lang="de-DE" sz="2800" dirty="0"/>
              <a:t>  </a:t>
            </a:r>
            <a:r>
              <a:rPr lang="de-DE" sz="2800" dirty="0" err="1"/>
              <a:t>shows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change</a:t>
            </a:r>
            <a:r>
              <a:rPr lang="de-DE" sz="2800" dirty="0"/>
              <a:t> in </a:t>
            </a:r>
            <a:r>
              <a:rPr lang="de-DE" sz="2800" dirty="0" err="1"/>
              <a:t>signal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32322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5B861-C0EB-298B-7117-83ECFAFD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AE53B5-9234-C1D6-8F1C-F367987559CA}"/>
              </a:ext>
            </a:extLst>
          </p:cNvPr>
          <p:cNvGrpSpPr>
            <a:grpSpLocks noChangeAspect="1"/>
          </p:cNvGrpSpPr>
          <p:nvPr/>
        </p:nvGrpSpPr>
        <p:grpSpPr>
          <a:xfrm>
            <a:off x="433589" y="1011308"/>
            <a:ext cx="5662411" cy="5567109"/>
            <a:chOff x="7572093" y="1979183"/>
            <a:chExt cx="4334498" cy="44444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45433-FA6D-18E3-92FD-DA4D425CBDBC}"/>
                </a:ext>
              </a:extLst>
            </p:cNvPr>
            <p:cNvSpPr/>
            <p:nvPr/>
          </p:nvSpPr>
          <p:spPr>
            <a:xfrm>
              <a:off x="7572093" y="2012883"/>
              <a:ext cx="4334493" cy="4397368"/>
            </a:xfrm>
            <a:prstGeom prst="ellipse">
              <a:avLst/>
            </a:prstGeom>
            <a:solidFill>
              <a:srgbClr val="C817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DBD0715-1894-BCA6-CE85-935202EC5F73}"/>
                </a:ext>
              </a:extLst>
            </p:cNvPr>
            <p:cNvSpPr/>
            <p:nvPr/>
          </p:nvSpPr>
          <p:spPr>
            <a:xfrm>
              <a:off x="7572098" y="3737141"/>
              <a:ext cx="4334493" cy="926275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AB8579F-6B53-E336-802B-836F27862F6B}"/>
                </a:ext>
              </a:extLst>
            </p:cNvPr>
            <p:cNvSpPr/>
            <p:nvPr/>
          </p:nvSpPr>
          <p:spPr>
            <a:xfrm>
              <a:off x="7653760" y="3591381"/>
              <a:ext cx="4171168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1C47190-7625-FF92-58B4-BAEAC32FF23C}"/>
                </a:ext>
              </a:extLst>
            </p:cNvPr>
            <p:cNvSpPr/>
            <p:nvPr/>
          </p:nvSpPr>
          <p:spPr>
            <a:xfrm>
              <a:off x="7684249" y="3449548"/>
              <a:ext cx="4110179" cy="145761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3300136-CEF1-8145-3D55-594FFA7507B5}"/>
                </a:ext>
              </a:extLst>
            </p:cNvPr>
            <p:cNvSpPr/>
            <p:nvPr/>
          </p:nvSpPr>
          <p:spPr>
            <a:xfrm>
              <a:off x="7734194" y="3297897"/>
              <a:ext cx="401029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6C6779D-99B7-1BF1-16F7-448F98728346}"/>
                </a:ext>
              </a:extLst>
            </p:cNvPr>
            <p:cNvSpPr/>
            <p:nvPr/>
          </p:nvSpPr>
          <p:spPr>
            <a:xfrm>
              <a:off x="7797304" y="3152137"/>
              <a:ext cx="389711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374182-5222-E023-9108-384D8C00F5C9}"/>
                </a:ext>
              </a:extLst>
            </p:cNvPr>
            <p:cNvSpPr/>
            <p:nvPr/>
          </p:nvSpPr>
          <p:spPr>
            <a:xfrm>
              <a:off x="7888708" y="3004413"/>
              <a:ext cx="370985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8B23E0F6-3A13-7EA6-CED9-3C79AA4D82F7}"/>
                </a:ext>
              </a:extLst>
            </p:cNvPr>
            <p:cNvSpPr/>
            <p:nvPr/>
          </p:nvSpPr>
          <p:spPr>
            <a:xfrm>
              <a:off x="7964909" y="2857671"/>
              <a:ext cx="356180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992AE38-633A-634B-2044-9CB30AB85C4F}"/>
                </a:ext>
              </a:extLst>
            </p:cNvPr>
            <p:cNvSpPr/>
            <p:nvPr/>
          </p:nvSpPr>
          <p:spPr>
            <a:xfrm>
              <a:off x="8102067" y="2710929"/>
              <a:ext cx="3287487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0254CA09-03A5-137F-91A9-268D47F21B7C}"/>
                </a:ext>
              </a:extLst>
            </p:cNvPr>
            <p:cNvSpPr/>
            <p:nvPr/>
          </p:nvSpPr>
          <p:spPr>
            <a:xfrm>
              <a:off x="8225243" y="2564187"/>
              <a:ext cx="3063705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86B16DEB-3A3F-9798-6BD7-E7FC50D61D8A}"/>
                </a:ext>
              </a:extLst>
            </p:cNvPr>
            <p:cNvSpPr/>
            <p:nvPr/>
          </p:nvSpPr>
          <p:spPr>
            <a:xfrm>
              <a:off x="8398159" y="2415481"/>
              <a:ext cx="2690949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D9DE69A-7A87-2C6F-30EB-97A0C7331389}"/>
                </a:ext>
              </a:extLst>
            </p:cNvPr>
            <p:cNvSpPr/>
            <p:nvPr/>
          </p:nvSpPr>
          <p:spPr>
            <a:xfrm>
              <a:off x="8516566" y="2273649"/>
              <a:ext cx="2437620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0C9E83B-3CAD-CFCE-45FF-1097F99F94D3}"/>
                </a:ext>
              </a:extLst>
            </p:cNvPr>
            <p:cNvSpPr/>
            <p:nvPr/>
          </p:nvSpPr>
          <p:spPr>
            <a:xfrm>
              <a:off x="8827851" y="2131817"/>
              <a:ext cx="1819072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5233351-5F1C-5198-A3C8-1B392102F42C}"/>
                </a:ext>
              </a:extLst>
            </p:cNvPr>
            <p:cNvSpPr/>
            <p:nvPr/>
          </p:nvSpPr>
          <p:spPr>
            <a:xfrm>
              <a:off x="9158591" y="1979183"/>
              <a:ext cx="1162456" cy="14576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7323936-ECDC-A5E1-CF85-45A17F89FF43}"/>
                </a:ext>
              </a:extLst>
            </p:cNvPr>
            <p:cNvSpPr txBox="1"/>
            <p:nvPr/>
          </p:nvSpPr>
          <p:spPr>
            <a:xfrm>
              <a:off x="8827797" y="4026900"/>
              <a:ext cx="2139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what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we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should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see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1E10106-CCBE-1326-477C-E2021DED463E}"/>
                </a:ext>
              </a:extLst>
            </p:cNvPr>
            <p:cNvGrpSpPr/>
            <p:nvPr/>
          </p:nvGrpSpPr>
          <p:grpSpPr>
            <a:xfrm rot="10800000">
              <a:off x="7649792" y="4665705"/>
              <a:ext cx="4171168" cy="1757958"/>
              <a:chOff x="7806160" y="2131583"/>
              <a:chExt cx="4171168" cy="1757958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C9A70B-58DF-796C-9A2E-5BC227B5B563}"/>
                  </a:ext>
                </a:extLst>
              </p:cNvPr>
              <p:cNvSpPr/>
              <p:nvPr/>
            </p:nvSpPr>
            <p:spPr>
              <a:xfrm>
                <a:off x="7806160" y="3743781"/>
                <a:ext cx="4171168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5FA47C0F-0749-B412-88FC-924489E6CCD2}"/>
                  </a:ext>
                </a:extLst>
              </p:cNvPr>
              <p:cNvSpPr/>
              <p:nvPr/>
            </p:nvSpPr>
            <p:spPr>
              <a:xfrm>
                <a:off x="7836649" y="3601948"/>
                <a:ext cx="4110179" cy="145761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0720918F-CBFF-B454-9348-7CF1E65A52BA}"/>
                  </a:ext>
                </a:extLst>
              </p:cNvPr>
              <p:cNvSpPr/>
              <p:nvPr/>
            </p:nvSpPr>
            <p:spPr>
              <a:xfrm>
                <a:off x="7886594" y="3450297"/>
                <a:ext cx="401029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48947396-ED7D-2512-1D3E-337C14E42422}"/>
                  </a:ext>
                </a:extLst>
              </p:cNvPr>
              <p:cNvSpPr/>
              <p:nvPr/>
            </p:nvSpPr>
            <p:spPr>
              <a:xfrm>
                <a:off x="7949704" y="3304537"/>
                <a:ext cx="389711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9BF805E-4A1C-D3A2-AA4A-C761621E9311}"/>
                  </a:ext>
                </a:extLst>
              </p:cNvPr>
              <p:cNvSpPr/>
              <p:nvPr/>
            </p:nvSpPr>
            <p:spPr>
              <a:xfrm>
                <a:off x="8041108" y="3156813"/>
                <a:ext cx="370985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D286F96B-0DD8-BE4B-00CE-82ED808917A2}"/>
                  </a:ext>
                </a:extLst>
              </p:cNvPr>
              <p:cNvSpPr/>
              <p:nvPr/>
            </p:nvSpPr>
            <p:spPr>
              <a:xfrm>
                <a:off x="8117309" y="3010071"/>
                <a:ext cx="356180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CABC6AFC-B4C2-2844-46BA-0F687B8D5A97}"/>
                  </a:ext>
                </a:extLst>
              </p:cNvPr>
              <p:cNvSpPr/>
              <p:nvPr/>
            </p:nvSpPr>
            <p:spPr>
              <a:xfrm>
                <a:off x="8254467" y="2863329"/>
                <a:ext cx="3287487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A2BD4309-C9F5-314C-4520-4AD21A5D1001}"/>
                  </a:ext>
                </a:extLst>
              </p:cNvPr>
              <p:cNvSpPr/>
              <p:nvPr/>
            </p:nvSpPr>
            <p:spPr>
              <a:xfrm>
                <a:off x="8377643" y="2716587"/>
                <a:ext cx="3063705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B1B3EF08-1F21-8DEB-8DD2-E940B8B4DC90}"/>
                  </a:ext>
                </a:extLst>
              </p:cNvPr>
              <p:cNvSpPr/>
              <p:nvPr/>
            </p:nvSpPr>
            <p:spPr>
              <a:xfrm>
                <a:off x="8550559" y="2567881"/>
                <a:ext cx="2690949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57B9D4B4-5EB3-BD3C-5D4C-ECA9BC4BBD0C}"/>
                  </a:ext>
                </a:extLst>
              </p:cNvPr>
              <p:cNvSpPr/>
              <p:nvPr/>
            </p:nvSpPr>
            <p:spPr>
              <a:xfrm>
                <a:off x="8668966" y="2426049"/>
                <a:ext cx="2437620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0823D9F4-0679-B425-F80C-771476822044}"/>
                  </a:ext>
                </a:extLst>
              </p:cNvPr>
              <p:cNvSpPr/>
              <p:nvPr/>
            </p:nvSpPr>
            <p:spPr>
              <a:xfrm>
                <a:off x="8980251" y="2284217"/>
                <a:ext cx="1819072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2CC7A089-87B0-0C53-3DAE-A9BEA33E7D0D}"/>
                  </a:ext>
                </a:extLst>
              </p:cNvPr>
              <p:cNvSpPr/>
              <p:nvPr/>
            </p:nvSpPr>
            <p:spPr>
              <a:xfrm>
                <a:off x="9310991" y="2131583"/>
                <a:ext cx="1162456" cy="145760"/>
              </a:xfrm>
              <a:prstGeom prst="rect">
                <a:avLst/>
              </a:prstGeom>
              <a:solidFill>
                <a:schemeClr val="accent1">
                  <a:alpha val="59000"/>
                </a:scheme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FB2D6590-17A8-E2DC-9866-EFAEE779C61A}"/>
              </a:ext>
            </a:extLst>
          </p:cNvPr>
          <p:cNvSpPr/>
          <p:nvPr/>
        </p:nvSpPr>
        <p:spPr>
          <a:xfrm>
            <a:off x="6238511" y="1021361"/>
            <a:ext cx="5662404" cy="5508097"/>
          </a:xfrm>
          <a:prstGeom prst="ellipse">
            <a:avLst/>
          </a:prstGeom>
          <a:solidFill>
            <a:srgbClr val="C817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D188D483-35E1-D425-9E17-FF43E81301EC}"/>
              </a:ext>
            </a:extLst>
          </p:cNvPr>
          <p:cNvSpPr/>
          <p:nvPr/>
        </p:nvSpPr>
        <p:spPr>
          <a:xfrm>
            <a:off x="6238518" y="3181149"/>
            <a:ext cx="5662404" cy="1160242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15EC5FB-A23C-B020-13F7-0B9B95020767}"/>
              </a:ext>
            </a:extLst>
          </p:cNvPr>
          <p:cNvSpPr/>
          <p:nvPr/>
        </p:nvSpPr>
        <p:spPr>
          <a:xfrm>
            <a:off x="6353643" y="2813189"/>
            <a:ext cx="5449043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FEFC864-D823-38F1-BA02-8B2AA557CA20}"/>
              </a:ext>
            </a:extLst>
          </p:cNvPr>
          <p:cNvSpPr/>
          <p:nvPr/>
        </p:nvSpPr>
        <p:spPr>
          <a:xfrm>
            <a:off x="6393480" y="3000071"/>
            <a:ext cx="5369370" cy="182579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40A21AA-81D2-654A-849F-E38A5EE5B146}"/>
              </a:ext>
            </a:extLst>
          </p:cNvPr>
          <p:cNvSpPr/>
          <p:nvPr/>
        </p:nvSpPr>
        <p:spPr>
          <a:xfrm>
            <a:off x="6458720" y="2447476"/>
            <a:ext cx="523888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840218CF-1FBD-C7EB-7314-7E0E07F1C6F9}"/>
              </a:ext>
            </a:extLst>
          </p:cNvPr>
          <p:cNvSpPr/>
          <p:nvPr/>
        </p:nvSpPr>
        <p:spPr>
          <a:xfrm>
            <a:off x="6532650" y="2631611"/>
            <a:ext cx="5091028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564AF5D-CB3E-28B4-FCED-B83DCA2FEEC1}"/>
              </a:ext>
            </a:extLst>
          </p:cNvPr>
          <p:cNvSpPr/>
          <p:nvPr/>
        </p:nvSpPr>
        <p:spPr>
          <a:xfrm>
            <a:off x="6647139" y="2075366"/>
            <a:ext cx="48463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AE2120A-A5F2-A7E4-E7DE-CFF87E329E46}"/>
              </a:ext>
            </a:extLst>
          </p:cNvPr>
          <p:cNvSpPr/>
          <p:nvPr/>
        </p:nvSpPr>
        <p:spPr>
          <a:xfrm>
            <a:off x="6751664" y="2262719"/>
            <a:ext cx="46529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92D5520B-780D-1A9F-40ED-E5F9C8BDA739}"/>
              </a:ext>
            </a:extLst>
          </p:cNvPr>
          <p:cNvSpPr/>
          <p:nvPr/>
        </p:nvSpPr>
        <p:spPr>
          <a:xfrm>
            <a:off x="6923017" y="1715517"/>
            <a:ext cx="429463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1BCA85B4-9EF7-007B-94BF-2AAF2465F656}"/>
              </a:ext>
            </a:extLst>
          </p:cNvPr>
          <p:cNvSpPr/>
          <p:nvPr/>
        </p:nvSpPr>
        <p:spPr>
          <a:xfrm>
            <a:off x="7069188" y="1897006"/>
            <a:ext cx="4002299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104AD3F-E6FE-68CB-92A6-F7B899A6C816}"/>
              </a:ext>
            </a:extLst>
          </p:cNvPr>
          <p:cNvSpPr/>
          <p:nvPr/>
        </p:nvSpPr>
        <p:spPr>
          <a:xfrm>
            <a:off x="7312037" y="1354580"/>
            <a:ext cx="3515346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C5B1E51C-D0C9-BE89-C967-E44EB25B464D}"/>
              </a:ext>
            </a:extLst>
          </p:cNvPr>
          <p:cNvSpPr/>
          <p:nvPr/>
        </p:nvSpPr>
        <p:spPr>
          <a:xfrm>
            <a:off x="7477507" y="1534352"/>
            <a:ext cx="3184407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335838B-4A73-951B-94D4-196ACF8A9CF7}"/>
              </a:ext>
            </a:extLst>
          </p:cNvPr>
          <p:cNvSpPr/>
          <p:nvPr/>
        </p:nvSpPr>
        <p:spPr>
          <a:xfrm>
            <a:off x="7881528" y="983066"/>
            <a:ext cx="2376361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CB5A3E8E-794A-FF6F-3231-5BA72029DE63}"/>
              </a:ext>
            </a:extLst>
          </p:cNvPr>
          <p:cNvSpPr/>
          <p:nvPr/>
        </p:nvSpPr>
        <p:spPr>
          <a:xfrm>
            <a:off x="8310417" y="1169850"/>
            <a:ext cx="1518585" cy="182577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4AC625E-A13D-A91C-BF45-E4E72867A9A4}"/>
              </a:ext>
            </a:extLst>
          </p:cNvPr>
          <p:cNvSpPr txBox="1"/>
          <p:nvPr/>
        </p:nvSpPr>
        <p:spPr>
          <a:xfrm>
            <a:off x="6124309" y="3422939"/>
            <a:ext cx="590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≈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Isn‘t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nearly</a:t>
            </a:r>
            <a:r>
              <a:rPr lang="de-DE" dirty="0">
                <a:solidFill>
                  <a:schemeClr val="bg1"/>
                </a:solidFill>
              </a:rPr>
              <a:t> an </a:t>
            </a:r>
            <a:r>
              <a:rPr lang="de-DE" dirty="0" err="1">
                <a:solidFill>
                  <a:schemeClr val="bg1"/>
                </a:solidFill>
              </a:rPr>
              <a:t>exchange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signal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lines</a:t>
            </a:r>
            <a:r>
              <a:rPr lang="de-DE" dirty="0">
                <a:solidFill>
                  <a:schemeClr val="bg1"/>
                </a:solidFill>
              </a:rPr>
              <a:t>?)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AFBD4B-2B95-90B4-7918-29BC5346D642}"/>
              </a:ext>
            </a:extLst>
          </p:cNvPr>
          <p:cNvGrpSpPr/>
          <p:nvPr/>
        </p:nvGrpSpPr>
        <p:grpSpPr>
          <a:xfrm rot="10800000">
            <a:off x="6353643" y="4342845"/>
            <a:ext cx="5449043" cy="2199584"/>
            <a:chOff x="6506043" y="1135466"/>
            <a:chExt cx="5449043" cy="219958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DA465622-4139-DFA5-A81B-161380C92BEB}"/>
                </a:ext>
              </a:extLst>
            </p:cNvPr>
            <p:cNvSpPr/>
            <p:nvPr/>
          </p:nvSpPr>
          <p:spPr>
            <a:xfrm>
              <a:off x="6506043" y="2965589"/>
              <a:ext cx="5449043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BBC29D0-A971-E5F2-8737-1F5E1E5D4D11}"/>
                </a:ext>
              </a:extLst>
            </p:cNvPr>
            <p:cNvSpPr/>
            <p:nvPr/>
          </p:nvSpPr>
          <p:spPr>
            <a:xfrm>
              <a:off x="6545880" y="3152471"/>
              <a:ext cx="5369370" cy="182579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5DF4764-2A84-E908-9F31-19AFC9E58314}"/>
                </a:ext>
              </a:extLst>
            </p:cNvPr>
            <p:cNvSpPr/>
            <p:nvPr/>
          </p:nvSpPr>
          <p:spPr>
            <a:xfrm>
              <a:off x="6611120" y="2599876"/>
              <a:ext cx="523888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84CDF2F-6819-839D-CC00-8D5C9713D3C5}"/>
                </a:ext>
              </a:extLst>
            </p:cNvPr>
            <p:cNvSpPr/>
            <p:nvPr/>
          </p:nvSpPr>
          <p:spPr>
            <a:xfrm>
              <a:off x="6685050" y="2784011"/>
              <a:ext cx="5091028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E8A20E2-A0D6-3D39-BEA8-5FB304F6C859}"/>
                </a:ext>
              </a:extLst>
            </p:cNvPr>
            <p:cNvSpPr/>
            <p:nvPr/>
          </p:nvSpPr>
          <p:spPr>
            <a:xfrm>
              <a:off x="6799539" y="2227766"/>
              <a:ext cx="48463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11280B3-CF1A-F27C-0237-552D639CC6F7}"/>
                </a:ext>
              </a:extLst>
            </p:cNvPr>
            <p:cNvSpPr/>
            <p:nvPr/>
          </p:nvSpPr>
          <p:spPr>
            <a:xfrm>
              <a:off x="6904064" y="2415119"/>
              <a:ext cx="46529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4E9948A-A0E3-06B0-4244-E4BB5A960C33}"/>
                </a:ext>
              </a:extLst>
            </p:cNvPr>
            <p:cNvSpPr/>
            <p:nvPr/>
          </p:nvSpPr>
          <p:spPr>
            <a:xfrm>
              <a:off x="7075417" y="1867917"/>
              <a:ext cx="429463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3C5C765-7799-A94C-E896-FDB792F4F122}"/>
                </a:ext>
              </a:extLst>
            </p:cNvPr>
            <p:cNvSpPr/>
            <p:nvPr/>
          </p:nvSpPr>
          <p:spPr>
            <a:xfrm>
              <a:off x="7221588" y="2049406"/>
              <a:ext cx="4002299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CAC326E-ED1E-E496-50DA-B6DF1C2B8EC1}"/>
                </a:ext>
              </a:extLst>
            </p:cNvPr>
            <p:cNvSpPr/>
            <p:nvPr/>
          </p:nvSpPr>
          <p:spPr>
            <a:xfrm>
              <a:off x="7464437" y="1506980"/>
              <a:ext cx="3515346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53729CA-EAA1-4C7D-135D-8C4EEB78EB4E}"/>
                </a:ext>
              </a:extLst>
            </p:cNvPr>
            <p:cNvSpPr/>
            <p:nvPr/>
          </p:nvSpPr>
          <p:spPr>
            <a:xfrm>
              <a:off x="7629907" y="1686752"/>
              <a:ext cx="3184407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0D0F7F-443D-8263-19E3-E31A5B234F8C}"/>
                </a:ext>
              </a:extLst>
            </p:cNvPr>
            <p:cNvSpPr/>
            <p:nvPr/>
          </p:nvSpPr>
          <p:spPr>
            <a:xfrm>
              <a:off x="8033928" y="1135466"/>
              <a:ext cx="2376361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3CF8463-BE57-B46B-644C-9E9A82B9D7B0}"/>
                </a:ext>
              </a:extLst>
            </p:cNvPr>
            <p:cNvSpPr/>
            <p:nvPr/>
          </p:nvSpPr>
          <p:spPr>
            <a:xfrm>
              <a:off x="8462817" y="1322250"/>
              <a:ext cx="1518585" cy="182577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74524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F5D7B-F4AC-929C-C47C-ED1808B4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36C45E-53D3-BF55-3E20-274DF2F75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endParaRPr lang="de-DE" dirty="0"/>
          </a:p>
          <a:p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explains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(</a:t>
            </a:r>
            <a:r>
              <a:rPr lang="de-DE" dirty="0" err="1"/>
              <a:t>nearly</a:t>
            </a:r>
            <a:r>
              <a:rPr lang="de-DE" dirty="0"/>
              <a:t>) invisible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letters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MATRIX logo</a:t>
            </a:r>
          </a:p>
          <a:p>
            <a:endParaRPr lang="de-DE" dirty="0"/>
          </a:p>
          <a:p>
            <a:r>
              <a:rPr lang="de-DE" dirty="0"/>
              <a:t>Solution?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mistake</a:t>
            </a:r>
            <a:r>
              <a:rPr lang="de-DE" dirty="0"/>
              <a:t> –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(but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possible)</a:t>
            </a:r>
          </a:p>
        </p:txBody>
      </p:sp>
    </p:spTree>
    <p:extLst>
      <p:ext uri="{BB962C8B-B14F-4D97-AF65-F5344CB8AC3E}">
        <p14:creationId xmlns:p14="http://schemas.microsoft.com/office/powerpoint/2010/main" val="617991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FDD45-5F1A-E4BB-5335-DBFD0746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intrinsic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49F38-A676-DBE6-4688-D997FF62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0912"/>
            <a:ext cx="10515600" cy="4351338"/>
          </a:xfrm>
        </p:spPr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metal</a:t>
            </a:r>
            <a:r>
              <a:rPr lang="de-DE" dirty="0"/>
              <a:t> =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emitted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irradiation</a:t>
            </a:r>
            <a:endParaRPr lang="de-DE" dirty="0"/>
          </a:p>
          <a:p>
            <a:pPr lvl="1"/>
            <a:r>
              <a:rPr lang="de-DE" dirty="0"/>
              <a:t>New </a:t>
            </a:r>
            <a:r>
              <a:rPr lang="de-DE" dirty="0" err="1"/>
              <a:t>masks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parallel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!</a:t>
            </a:r>
          </a:p>
          <a:p>
            <a:r>
              <a:rPr lang="de-DE" dirty="0"/>
              <a:t>The </a:t>
            </a:r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proton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  <a:p>
            <a:pPr lvl="1"/>
            <a:r>
              <a:rPr lang="de-DE" dirty="0"/>
              <a:t>Tuning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070872A5-5420-630D-23A8-DECACE4E1416}"/>
              </a:ext>
            </a:extLst>
          </p:cNvPr>
          <p:cNvSpPr txBox="1"/>
          <p:nvPr/>
        </p:nvSpPr>
        <p:spPr>
          <a:xfrm>
            <a:off x="4992751" y="4860605"/>
            <a:ext cx="62485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redesign</a:t>
            </a:r>
            <a:r>
              <a:rPr lang="fr-FR" sz="2000" dirty="0"/>
              <a:t> the </a:t>
            </a:r>
            <a:r>
              <a:rPr lang="fr-FR" sz="2000" dirty="0" err="1"/>
              <a:t>masks</a:t>
            </a:r>
            <a:r>
              <a:rPr lang="fr-FR" sz="2000" dirty="0"/>
              <a:t> for 1D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the fan out: </a:t>
            </a:r>
            <a:r>
              <a:rPr lang="fr-FR" sz="2000" u="sng" dirty="0"/>
              <a:t>direct bonding </a:t>
            </a:r>
            <a:r>
              <a:rPr lang="fr-FR" sz="2000" u="sng" dirty="0" err="1"/>
              <a:t>from</a:t>
            </a:r>
            <a:r>
              <a:rPr lang="fr-FR" sz="2000" u="sng" dirty="0"/>
              <a:t> diodes to PCB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simplified</a:t>
            </a:r>
            <a:r>
              <a:rPr lang="fr-FR" sz="2000" dirty="0"/>
              <a:t> process and </a:t>
            </a:r>
            <a:r>
              <a:rPr lang="fr-FR" sz="2000" dirty="0" err="1"/>
              <a:t>easier</a:t>
            </a:r>
            <a:r>
              <a:rPr lang="fr-FR" sz="2000" dirty="0"/>
              <a:t> bonding. Test diodes </a:t>
            </a:r>
            <a:r>
              <a:rPr lang="fr-FR" sz="2000" dirty="0" err="1"/>
              <a:t>added</a:t>
            </a:r>
            <a:r>
              <a:rPr lang="fr-FR" sz="2000" dirty="0"/>
              <a:t>. Multiple </a:t>
            </a:r>
            <a:r>
              <a:rPr lang="fr-FR" sz="2000" dirty="0" err="1"/>
              <a:t>arrays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, </a:t>
            </a:r>
            <a:r>
              <a:rPr lang="fr-FR" sz="2000" dirty="0" err="1"/>
              <a:t>with</a:t>
            </a:r>
            <a:r>
              <a:rPr lang="fr-FR" sz="2000" dirty="0"/>
              <a:t> a size in the translation direction of 250 and 500µm. </a:t>
            </a:r>
          </a:p>
        </p:txBody>
      </p:sp>
      <p:grpSp>
        <p:nvGrpSpPr>
          <p:cNvPr id="5" name="Groupe 42">
            <a:extLst>
              <a:ext uri="{FF2B5EF4-FFF2-40B4-BE49-F238E27FC236}">
                <a16:creationId xmlns:a16="http://schemas.microsoft.com/office/drawing/2014/main" id="{77F42BA3-5819-0CC2-2D8B-66E33BC5C875}"/>
              </a:ext>
            </a:extLst>
          </p:cNvPr>
          <p:cNvGrpSpPr/>
          <p:nvPr/>
        </p:nvGrpSpPr>
        <p:grpSpPr>
          <a:xfrm>
            <a:off x="228250" y="4413313"/>
            <a:ext cx="4604596" cy="1060262"/>
            <a:chOff x="961014" y="2926079"/>
            <a:chExt cx="8970093" cy="206546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9C776ED-D4C8-D7EA-43B8-1E586803A2B4}"/>
                </a:ext>
              </a:extLst>
            </p:cNvPr>
            <p:cNvSpPr/>
            <p:nvPr/>
          </p:nvSpPr>
          <p:spPr>
            <a:xfrm>
              <a:off x="96101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C7593-ADB6-A926-C078-258C1F31E96F}"/>
                </a:ext>
              </a:extLst>
            </p:cNvPr>
            <p:cNvSpPr/>
            <p:nvPr/>
          </p:nvSpPr>
          <p:spPr>
            <a:xfrm>
              <a:off x="171584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335B1B-72A1-7738-D2CC-8927CA5008C9}"/>
                </a:ext>
              </a:extLst>
            </p:cNvPr>
            <p:cNvSpPr/>
            <p:nvPr/>
          </p:nvSpPr>
          <p:spPr>
            <a:xfrm>
              <a:off x="2470672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443109-ABD8-618F-2A50-8B0C7AC59B22}"/>
                </a:ext>
              </a:extLst>
            </p:cNvPr>
            <p:cNvSpPr/>
            <p:nvPr/>
          </p:nvSpPr>
          <p:spPr>
            <a:xfrm>
              <a:off x="3225501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9C28BA-1552-4884-6117-7DB30BED20EE}"/>
                </a:ext>
              </a:extLst>
            </p:cNvPr>
            <p:cNvSpPr/>
            <p:nvPr/>
          </p:nvSpPr>
          <p:spPr>
            <a:xfrm>
              <a:off x="3980330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C5E157-38F8-30DE-810F-0E4F03FE33D5}"/>
                </a:ext>
              </a:extLst>
            </p:cNvPr>
            <p:cNvSpPr/>
            <p:nvPr/>
          </p:nvSpPr>
          <p:spPr>
            <a:xfrm>
              <a:off x="4735159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D09B93-4E5B-FD5B-2E9E-4B229D608FE0}"/>
                </a:ext>
              </a:extLst>
            </p:cNvPr>
            <p:cNvSpPr/>
            <p:nvPr/>
          </p:nvSpPr>
          <p:spPr>
            <a:xfrm>
              <a:off x="5489988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79A26-4DED-676C-7DA5-674F5388105D}"/>
                </a:ext>
              </a:extLst>
            </p:cNvPr>
            <p:cNvSpPr/>
            <p:nvPr/>
          </p:nvSpPr>
          <p:spPr>
            <a:xfrm>
              <a:off x="6244817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1F7537-A888-6568-6FEB-0679F643DBD7}"/>
                </a:ext>
              </a:extLst>
            </p:cNvPr>
            <p:cNvSpPr/>
            <p:nvPr/>
          </p:nvSpPr>
          <p:spPr>
            <a:xfrm>
              <a:off x="6999646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AC651D-ADE8-4415-30C7-A4D7A202B403}"/>
                </a:ext>
              </a:extLst>
            </p:cNvPr>
            <p:cNvSpPr/>
            <p:nvPr/>
          </p:nvSpPr>
          <p:spPr>
            <a:xfrm>
              <a:off x="7754475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68B4C1-7FCD-3825-D86A-E5180421B108}"/>
                </a:ext>
              </a:extLst>
            </p:cNvPr>
            <p:cNvSpPr/>
            <p:nvPr/>
          </p:nvSpPr>
          <p:spPr>
            <a:xfrm>
              <a:off x="8509304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41E3BD-E367-D9A3-EF31-8686CC582BA9}"/>
                </a:ext>
              </a:extLst>
            </p:cNvPr>
            <p:cNvSpPr/>
            <p:nvPr/>
          </p:nvSpPr>
          <p:spPr>
            <a:xfrm>
              <a:off x="9264133" y="2926079"/>
              <a:ext cx="666974" cy="6347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16C029-90C8-354D-5679-734D559ACF08}"/>
                </a:ext>
              </a:extLst>
            </p:cNvPr>
            <p:cNvSpPr/>
            <p:nvPr/>
          </p:nvSpPr>
          <p:spPr>
            <a:xfrm>
              <a:off x="11510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9C1427-AF87-BA5E-F696-2CEF45C135E1}"/>
                </a:ext>
              </a:extLst>
            </p:cNvPr>
            <p:cNvSpPr/>
            <p:nvPr/>
          </p:nvSpPr>
          <p:spPr>
            <a:xfrm>
              <a:off x="19094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E1CA8A-41DA-7A8E-5DF2-1BD77438AAA2}"/>
                </a:ext>
              </a:extLst>
            </p:cNvPr>
            <p:cNvSpPr/>
            <p:nvPr/>
          </p:nvSpPr>
          <p:spPr>
            <a:xfrm>
              <a:off x="2651754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FE8622-30B2-CDA8-4478-BA4B418A5794}"/>
                </a:ext>
              </a:extLst>
            </p:cNvPr>
            <p:cNvSpPr/>
            <p:nvPr/>
          </p:nvSpPr>
          <p:spPr>
            <a:xfrm>
              <a:off x="34101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5147BF-36A9-ED0E-5DDD-788001BAB2BF}"/>
                </a:ext>
              </a:extLst>
            </p:cNvPr>
            <p:cNvSpPr/>
            <p:nvPr/>
          </p:nvSpPr>
          <p:spPr>
            <a:xfrm>
              <a:off x="41685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118237-F1A1-B799-29C0-A6486252966B}"/>
                </a:ext>
              </a:extLst>
            </p:cNvPr>
            <p:cNvSpPr/>
            <p:nvPr/>
          </p:nvSpPr>
          <p:spPr>
            <a:xfrm>
              <a:off x="492699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908F2-70B1-0F56-2856-FF5E65A33B0C}"/>
                </a:ext>
              </a:extLst>
            </p:cNvPr>
            <p:cNvSpPr/>
            <p:nvPr/>
          </p:nvSpPr>
          <p:spPr>
            <a:xfrm>
              <a:off x="566926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B3775D-0C66-81F8-B4C5-C826E70AD6C7}"/>
                </a:ext>
              </a:extLst>
            </p:cNvPr>
            <p:cNvSpPr/>
            <p:nvPr/>
          </p:nvSpPr>
          <p:spPr>
            <a:xfrm>
              <a:off x="642768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4DBE2C-5818-11C7-3E07-C3A44D466896}"/>
                </a:ext>
              </a:extLst>
            </p:cNvPr>
            <p:cNvSpPr/>
            <p:nvPr/>
          </p:nvSpPr>
          <p:spPr>
            <a:xfrm>
              <a:off x="72022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FB215-3247-280F-DB5A-484DF0187658}"/>
                </a:ext>
              </a:extLst>
            </p:cNvPr>
            <p:cNvSpPr/>
            <p:nvPr/>
          </p:nvSpPr>
          <p:spPr>
            <a:xfrm>
              <a:off x="7960653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F337F6-A1AF-C1D7-CAED-85D055312442}"/>
                </a:ext>
              </a:extLst>
            </p:cNvPr>
            <p:cNvSpPr/>
            <p:nvPr/>
          </p:nvSpPr>
          <p:spPr>
            <a:xfrm>
              <a:off x="8702927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E17021-F0D0-553C-7A2C-68F738BBD2BF}"/>
                </a:ext>
              </a:extLst>
            </p:cNvPr>
            <p:cNvSpPr/>
            <p:nvPr/>
          </p:nvSpPr>
          <p:spPr>
            <a:xfrm>
              <a:off x="9461340" y="3765176"/>
              <a:ext cx="279699" cy="122637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30">
              <a:extLst>
                <a:ext uri="{FF2B5EF4-FFF2-40B4-BE49-F238E27FC236}">
                  <a16:creationId xmlns:a16="http://schemas.microsoft.com/office/drawing/2014/main" id="{8E081F13-EFD8-145C-3E72-898F650A6F37}"/>
                </a:ext>
              </a:extLst>
            </p:cNvPr>
            <p:cNvSpPr/>
            <p:nvPr/>
          </p:nvSpPr>
          <p:spPr>
            <a:xfrm>
              <a:off x="1021898" y="3248809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1">
              <a:extLst>
                <a:ext uri="{FF2B5EF4-FFF2-40B4-BE49-F238E27FC236}">
                  <a16:creationId xmlns:a16="http://schemas.microsoft.com/office/drawing/2014/main" id="{6008FC18-DDC9-135C-32DD-1D032E21A5CF}"/>
                </a:ext>
              </a:extLst>
            </p:cNvPr>
            <p:cNvSpPr/>
            <p:nvPr/>
          </p:nvSpPr>
          <p:spPr>
            <a:xfrm>
              <a:off x="1851992" y="320039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Forme libre 32">
              <a:extLst>
                <a:ext uri="{FF2B5EF4-FFF2-40B4-BE49-F238E27FC236}">
                  <a16:creationId xmlns:a16="http://schemas.microsoft.com/office/drawing/2014/main" id="{9D880B48-1065-00F5-2B8D-13EF9CD09BF7}"/>
                </a:ext>
              </a:extLst>
            </p:cNvPr>
            <p:cNvSpPr/>
            <p:nvPr/>
          </p:nvSpPr>
          <p:spPr>
            <a:xfrm>
              <a:off x="2590678" y="318963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Forme libre 33">
              <a:extLst>
                <a:ext uri="{FF2B5EF4-FFF2-40B4-BE49-F238E27FC236}">
                  <a16:creationId xmlns:a16="http://schemas.microsoft.com/office/drawing/2014/main" id="{192CEB3C-C7A0-9FC7-3A5C-4571E8B110F9}"/>
                </a:ext>
              </a:extLst>
            </p:cNvPr>
            <p:cNvSpPr/>
            <p:nvPr/>
          </p:nvSpPr>
          <p:spPr>
            <a:xfrm>
              <a:off x="3341080" y="318963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Forme libre 34">
              <a:extLst>
                <a:ext uri="{FF2B5EF4-FFF2-40B4-BE49-F238E27FC236}">
                  <a16:creationId xmlns:a16="http://schemas.microsoft.com/office/drawing/2014/main" id="{96DB378C-27C4-F121-0341-A273B6DFE8CB}"/>
                </a:ext>
              </a:extLst>
            </p:cNvPr>
            <p:cNvSpPr/>
            <p:nvPr/>
          </p:nvSpPr>
          <p:spPr>
            <a:xfrm>
              <a:off x="4080729" y="3184258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Forme libre 35">
              <a:extLst>
                <a:ext uri="{FF2B5EF4-FFF2-40B4-BE49-F238E27FC236}">
                  <a16:creationId xmlns:a16="http://schemas.microsoft.com/office/drawing/2014/main" id="{069C1680-BFDD-47B7-9167-35A78B129866}"/>
                </a:ext>
              </a:extLst>
            </p:cNvPr>
            <p:cNvSpPr/>
            <p:nvPr/>
          </p:nvSpPr>
          <p:spPr>
            <a:xfrm>
              <a:off x="4910823" y="313584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Forme libre 36">
              <a:extLst>
                <a:ext uri="{FF2B5EF4-FFF2-40B4-BE49-F238E27FC236}">
                  <a16:creationId xmlns:a16="http://schemas.microsoft.com/office/drawing/2014/main" id="{4506CE7B-775F-DCC6-B79B-FD410C98ED11}"/>
                </a:ext>
              </a:extLst>
            </p:cNvPr>
            <p:cNvSpPr/>
            <p:nvPr/>
          </p:nvSpPr>
          <p:spPr>
            <a:xfrm>
              <a:off x="5649509" y="3125087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orme libre 37">
              <a:extLst>
                <a:ext uri="{FF2B5EF4-FFF2-40B4-BE49-F238E27FC236}">
                  <a16:creationId xmlns:a16="http://schemas.microsoft.com/office/drawing/2014/main" id="{06684492-4712-9254-C793-BC9D1F4B6AFA}"/>
                </a:ext>
              </a:extLst>
            </p:cNvPr>
            <p:cNvSpPr/>
            <p:nvPr/>
          </p:nvSpPr>
          <p:spPr>
            <a:xfrm>
              <a:off x="6399911" y="3125086"/>
              <a:ext cx="258262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orme libre 38">
              <a:extLst>
                <a:ext uri="{FF2B5EF4-FFF2-40B4-BE49-F238E27FC236}">
                  <a16:creationId xmlns:a16="http://schemas.microsoft.com/office/drawing/2014/main" id="{89020397-8361-E0AF-C762-D2E14AF476FB}"/>
                </a:ext>
              </a:extLst>
            </p:cNvPr>
            <p:cNvSpPr/>
            <p:nvPr/>
          </p:nvSpPr>
          <p:spPr>
            <a:xfrm>
              <a:off x="7066884" y="3135847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orme libre 39">
              <a:extLst>
                <a:ext uri="{FF2B5EF4-FFF2-40B4-BE49-F238E27FC236}">
                  <a16:creationId xmlns:a16="http://schemas.microsoft.com/office/drawing/2014/main" id="{E1E2E3FA-2A6D-0A62-C79F-E2F72FDAFC24}"/>
                </a:ext>
              </a:extLst>
            </p:cNvPr>
            <p:cNvSpPr/>
            <p:nvPr/>
          </p:nvSpPr>
          <p:spPr>
            <a:xfrm>
              <a:off x="7896978" y="308743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orme libre 40">
              <a:extLst>
                <a:ext uri="{FF2B5EF4-FFF2-40B4-BE49-F238E27FC236}">
                  <a16:creationId xmlns:a16="http://schemas.microsoft.com/office/drawing/2014/main" id="{C0B78F9F-80C5-6753-F52A-AF4CC94A8637}"/>
                </a:ext>
              </a:extLst>
            </p:cNvPr>
            <p:cNvSpPr/>
            <p:nvPr/>
          </p:nvSpPr>
          <p:spPr>
            <a:xfrm>
              <a:off x="8635664" y="3076676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orme libre 41">
              <a:extLst>
                <a:ext uri="{FF2B5EF4-FFF2-40B4-BE49-F238E27FC236}">
                  <a16:creationId xmlns:a16="http://schemas.microsoft.com/office/drawing/2014/main" id="{F0F25327-40DC-FB87-B09E-73B677F4A1E2}"/>
                </a:ext>
              </a:extLst>
            </p:cNvPr>
            <p:cNvSpPr/>
            <p:nvPr/>
          </p:nvSpPr>
          <p:spPr>
            <a:xfrm>
              <a:off x="9386066" y="3076675"/>
              <a:ext cx="284301" cy="720763"/>
            </a:xfrm>
            <a:custGeom>
              <a:avLst/>
              <a:gdLst>
                <a:gd name="connsiteX0" fmla="*/ 258262 w 258262"/>
                <a:gd name="connsiteY0" fmla="*/ 0 h 720763"/>
                <a:gd name="connsiteX1" fmla="*/ 78 w 258262"/>
                <a:gd name="connsiteY1" fmla="*/ 365760 h 720763"/>
                <a:gd name="connsiteX2" fmla="*/ 236747 w 258262"/>
                <a:gd name="connsiteY2" fmla="*/ 720763 h 72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262" h="720763">
                  <a:moveTo>
                    <a:pt x="258262" y="0"/>
                  </a:moveTo>
                  <a:cubicBezTo>
                    <a:pt x="130963" y="122816"/>
                    <a:pt x="3664" y="245633"/>
                    <a:pt x="78" y="365760"/>
                  </a:cubicBezTo>
                  <a:cubicBezTo>
                    <a:pt x="-3508" y="485887"/>
                    <a:pt x="116619" y="603325"/>
                    <a:pt x="236747" y="72076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Rectangle 44">
            <a:extLst>
              <a:ext uri="{FF2B5EF4-FFF2-40B4-BE49-F238E27FC236}">
                <a16:creationId xmlns:a16="http://schemas.microsoft.com/office/drawing/2014/main" id="{B862B098-37BC-D69C-D79F-9597AEB13828}"/>
              </a:ext>
            </a:extLst>
          </p:cNvPr>
          <p:cNvSpPr/>
          <p:nvPr/>
        </p:nvSpPr>
        <p:spPr>
          <a:xfrm>
            <a:off x="116870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1C63D07C-C7B0-BBCA-D9BB-70475BDFD1A9}"/>
              </a:ext>
            </a:extLst>
          </p:cNvPr>
          <p:cNvSpPr/>
          <p:nvPr/>
        </p:nvSpPr>
        <p:spPr>
          <a:xfrm>
            <a:off x="504344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6AF1B0B0-3939-582A-203F-09E07D55FD33}"/>
              </a:ext>
            </a:extLst>
          </p:cNvPr>
          <p:cNvSpPr/>
          <p:nvPr/>
        </p:nvSpPr>
        <p:spPr>
          <a:xfrm>
            <a:off x="891819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D223A849-C6D0-696E-290C-41BC12D70F3F}"/>
              </a:ext>
            </a:extLst>
          </p:cNvPr>
          <p:cNvSpPr/>
          <p:nvPr/>
        </p:nvSpPr>
        <p:spPr>
          <a:xfrm>
            <a:off x="1279293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643326E7-FD17-3134-F287-ABA77ADE06C8}"/>
              </a:ext>
            </a:extLst>
          </p:cNvPr>
          <p:cNvSpPr/>
          <p:nvPr/>
        </p:nvSpPr>
        <p:spPr>
          <a:xfrm>
            <a:off x="1666768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5CFA1FCF-15C2-2276-BFF0-CFD50277E541}"/>
              </a:ext>
            </a:extLst>
          </p:cNvPr>
          <p:cNvSpPr/>
          <p:nvPr/>
        </p:nvSpPr>
        <p:spPr>
          <a:xfrm>
            <a:off x="205424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7FB02879-3260-BEBF-DCB7-F94FBECA94BC}"/>
              </a:ext>
            </a:extLst>
          </p:cNvPr>
          <p:cNvSpPr/>
          <p:nvPr/>
        </p:nvSpPr>
        <p:spPr>
          <a:xfrm>
            <a:off x="2441717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26C07D87-A393-52D5-8030-07A0DB375FCD}"/>
              </a:ext>
            </a:extLst>
          </p:cNvPr>
          <p:cNvSpPr/>
          <p:nvPr/>
        </p:nvSpPr>
        <p:spPr>
          <a:xfrm>
            <a:off x="282919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52">
            <a:extLst>
              <a:ext uri="{FF2B5EF4-FFF2-40B4-BE49-F238E27FC236}">
                <a16:creationId xmlns:a16="http://schemas.microsoft.com/office/drawing/2014/main" id="{65BDF87F-834F-8384-2E30-2982CBAA113D}"/>
              </a:ext>
            </a:extLst>
          </p:cNvPr>
          <p:cNvSpPr/>
          <p:nvPr/>
        </p:nvSpPr>
        <p:spPr>
          <a:xfrm>
            <a:off x="321666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FE085482-4E92-F6C7-71F0-9BBAD3D443E2}"/>
              </a:ext>
            </a:extLst>
          </p:cNvPr>
          <p:cNvSpPr/>
          <p:nvPr/>
        </p:nvSpPr>
        <p:spPr>
          <a:xfrm>
            <a:off x="3601382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C62706CF-DB5F-4E56-0249-7951923F6D89}"/>
              </a:ext>
            </a:extLst>
          </p:cNvPr>
          <p:cNvSpPr/>
          <p:nvPr/>
        </p:nvSpPr>
        <p:spPr>
          <a:xfrm>
            <a:off x="3988856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AA254476-8188-2220-E72B-4A82233A94D9}"/>
              </a:ext>
            </a:extLst>
          </p:cNvPr>
          <p:cNvSpPr/>
          <p:nvPr/>
        </p:nvSpPr>
        <p:spPr>
          <a:xfrm>
            <a:off x="4376331" y="5965971"/>
            <a:ext cx="342376" cy="160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DB2A2CC-BC71-7C6A-F7BF-7F5EB11CCAB3}"/>
              </a:ext>
            </a:extLst>
          </p:cNvPr>
          <p:cNvSpPr/>
          <p:nvPr/>
        </p:nvSpPr>
        <p:spPr>
          <a:xfrm>
            <a:off x="21167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25D369AE-97A0-025E-768E-D4735D18E23E}"/>
              </a:ext>
            </a:extLst>
          </p:cNvPr>
          <p:cNvSpPr/>
          <p:nvPr/>
        </p:nvSpPr>
        <p:spPr>
          <a:xfrm>
            <a:off x="60098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A4A01A47-1135-3C88-764D-0E42C869C580}"/>
              </a:ext>
            </a:extLst>
          </p:cNvPr>
          <p:cNvSpPr/>
          <p:nvPr/>
        </p:nvSpPr>
        <p:spPr>
          <a:xfrm>
            <a:off x="982015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BE1CCB12-0D47-A936-E630-87FBA1EE6162}"/>
              </a:ext>
            </a:extLst>
          </p:cNvPr>
          <p:cNvSpPr/>
          <p:nvPr/>
        </p:nvSpPr>
        <p:spPr>
          <a:xfrm>
            <a:off x="137132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id="{C6167397-2EBE-2070-7ABA-9D86F4016306}"/>
              </a:ext>
            </a:extLst>
          </p:cNvPr>
          <p:cNvSpPr/>
          <p:nvPr/>
        </p:nvSpPr>
        <p:spPr>
          <a:xfrm>
            <a:off x="1760643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10C482BD-67AA-64CB-1A53-FD95E84DBB71}"/>
              </a:ext>
            </a:extLst>
          </p:cNvPr>
          <p:cNvSpPr/>
          <p:nvPr/>
        </p:nvSpPr>
        <p:spPr>
          <a:xfrm>
            <a:off x="214995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94FC3108-7EBD-EFC6-193F-F23D2E7491AE}"/>
              </a:ext>
            </a:extLst>
          </p:cNvPr>
          <p:cNvSpPr/>
          <p:nvPr/>
        </p:nvSpPr>
        <p:spPr>
          <a:xfrm>
            <a:off x="2530987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22C5AB7B-7D7E-58B0-FA2D-8722E9C42196}"/>
              </a:ext>
            </a:extLst>
          </p:cNvPr>
          <p:cNvSpPr/>
          <p:nvPr/>
        </p:nvSpPr>
        <p:spPr>
          <a:xfrm>
            <a:off x="2920301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4">
            <a:extLst>
              <a:ext uri="{FF2B5EF4-FFF2-40B4-BE49-F238E27FC236}">
                <a16:creationId xmlns:a16="http://schemas.microsoft.com/office/drawing/2014/main" id="{642986E4-BCC5-2E62-C7F0-84A7916DABEE}"/>
              </a:ext>
            </a:extLst>
          </p:cNvPr>
          <p:cNvSpPr/>
          <p:nvPr/>
        </p:nvSpPr>
        <p:spPr>
          <a:xfrm>
            <a:off x="3317904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8C76E278-CBC2-20B9-0775-62E9BC59906C}"/>
              </a:ext>
            </a:extLst>
          </p:cNvPr>
          <p:cNvSpPr/>
          <p:nvPr/>
        </p:nvSpPr>
        <p:spPr>
          <a:xfrm>
            <a:off x="3707219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6">
            <a:extLst>
              <a:ext uri="{FF2B5EF4-FFF2-40B4-BE49-F238E27FC236}">
                <a16:creationId xmlns:a16="http://schemas.microsoft.com/office/drawing/2014/main" id="{4F136801-6D1A-59FA-4E08-AF97C0F63143}"/>
              </a:ext>
            </a:extLst>
          </p:cNvPr>
          <p:cNvSpPr/>
          <p:nvPr/>
        </p:nvSpPr>
        <p:spPr>
          <a:xfrm>
            <a:off x="4088248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EB8E7F28-A796-7A5C-5E8E-2FDECBF91897}"/>
              </a:ext>
            </a:extLst>
          </p:cNvPr>
          <p:cNvSpPr/>
          <p:nvPr/>
        </p:nvSpPr>
        <p:spPr>
          <a:xfrm>
            <a:off x="4477562" y="6231036"/>
            <a:ext cx="143577" cy="629531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orme libre 68">
            <a:extLst>
              <a:ext uri="{FF2B5EF4-FFF2-40B4-BE49-F238E27FC236}">
                <a16:creationId xmlns:a16="http://schemas.microsoft.com/office/drawing/2014/main" id="{A194D00A-75B9-5A87-3FEC-AF87DACC0BC6}"/>
              </a:ext>
            </a:extLst>
          </p:cNvPr>
          <p:cNvSpPr/>
          <p:nvPr/>
        </p:nvSpPr>
        <p:spPr>
          <a:xfrm>
            <a:off x="145365" y="6076415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orme libre 69">
            <a:extLst>
              <a:ext uri="{FF2B5EF4-FFF2-40B4-BE49-F238E27FC236}">
                <a16:creationId xmlns:a16="http://schemas.microsoft.com/office/drawing/2014/main" id="{E5E15586-3B89-D623-529A-1D5D421C5AFE}"/>
              </a:ext>
            </a:extLst>
          </p:cNvPr>
          <p:cNvSpPr/>
          <p:nvPr/>
        </p:nvSpPr>
        <p:spPr>
          <a:xfrm>
            <a:off x="571475" y="605156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orme libre 70">
            <a:extLst>
              <a:ext uri="{FF2B5EF4-FFF2-40B4-BE49-F238E27FC236}">
                <a16:creationId xmlns:a16="http://schemas.microsoft.com/office/drawing/2014/main" id="{0F2B94C0-1FBB-5C36-9D01-7B2F999D643F}"/>
              </a:ext>
            </a:extLst>
          </p:cNvPr>
          <p:cNvSpPr/>
          <p:nvPr/>
        </p:nvSpPr>
        <p:spPr>
          <a:xfrm>
            <a:off x="950663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orme libre 71">
            <a:extLst>
              <a:ext uri="{FF2B5EF4-FFF2-40B4-BE49-F238E27FC236}">
                <a16:creationId xmlns:a16="http://schemas.microsoft.com/office/drawing/2014/main" id="{4F25223A-E8E5-1AED-5DD2-84986F6C730D}"/>
              </a:ext>
            </a:extLst>
          </p:cNvPr>
          <p:cNvSpPr/>
          <p:nvPr/>
        </p:nvSpPr>
        <p:spPr>
          <a:xfrm>
            <a:off x="1335865" y="6046040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Forme libre 72">
            <a:extLst>
              <a:ext uri="{FF2B5EF4-FFF2-40B4-BE49-F238E27FC236}">
                <a16:creationId xmlns:a16="http://schemas.microsoft.com/office/drawing/2014/main" id="{76D41F5D-3BA7-2DD6-C758-611F910B461D}"/>
              </a:ext>
            </a:extLst>
          </p:cNvPr>
          <p:cNvSpPr/>
          <p:nvPr/>
        </p:nvSpPr>
        <p:spPr>
          <a:xfrm>
            <a:off x="1715547" y="6054323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Forme libre 73">
            <a:extLst>
              <a:ext uri="{FF2B5EF4-FFF2-40B4-BE49-F238E27FC236}">
                <a16:creationId xmlns:a16="http://schemas.microsoft.com/office/drawing/2014/main" id="{DD2402FF-8A37-D6CA-7E58-ADCBF1380CD5}"/>
              </a:ext>
            </a:extLst>
          </p:cNvPr>
          <p:cNvSpPr/>
          <p:nvPr/>
        </p:nvSpPr>
        <p:spPr>
          <a:xfrm>
            <a:off x="2141657" y="6040518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orme libre 74">
            <a:extLst>
              <a:ext uri="{FF2B5EF4-FFF2-40B4-BE49-F238E27FC236}">
                <a16:creationId xmlns:a16="http://schemas.microsoft.com/office/drawing/2014/main" id="{EF4C0435-B9CB-C08C-C1EE-579BF2C60137}"/>
              </a:ext>
            </a:extLst>
          </p:cNvPr>
          <p:cNvSpPr/>
          <p:nvPr/>
        </p:nvSpPr>
        <p:spPr>
          <a:xfrm>
            <a:off x="2520845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orme libre 75">
            <a:extLst>
              <a:ext uri="{FF2B5EF4-FFF2-40B4-BE49-F238E27FC236}">
                <a16:creationId xmlns:a16="http://schemas.microsoft.com/office/drawing/2014/main" id="{DB70D916-173D-674C-B630-D00E3ABBA153}"/>
              </a:ext>
            </a:extLst>
          </p:cNvPr>
          <p:cNvSpPr/>
          <p:nvPr/>
        </p:nvSpPr>
        <p:spPr>
          <a:xfrm>
            <a:off x="2906047" y="6034994"/>
            <a:ext cx="132573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orme libre 76">
            <a:extLst>
              <a:ext uri="{FF2B5EF4-FFF2-40B4-BE49-F238E27FC236}">
                <a16:creationId xmlns:a16="http://schemas.microsoft.com/office/drawing/2014/main" id="{77E90BDE-670F-2D31-7D0C-00D54309836C}"/>
              </a:ext>
            </a:extLst>
          </p:cNvPr>
          <p:cNvSpPr/>
          <p:nvPr/>
        </p:nvSpPr>
        <p:spPr>
          <a:xfrm>
            <a:off x="3248422" y="6040518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orme libre 77">
            <a:extLst>
              <a:ext uri="{FF2B5EF4-FFF2-40B4-BE49-F238E27FC236}">
                <a16:creationId xmlns:a16="http://schemas.microsoft.com/office/drawing/2014/main" id="{CA3BE010-F495-F292-E733-401F000C5E14}"/>
              </a:ext>
            </a:extLst>
          </p:cNvPr>
          <p:cNvSpPr/>
          <p:nvPr/>
        </p:nvSpPr>
        <p:spPr>
          <a:xfrm>
            <a:off x="3674532" y="6015667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orme libre 78">
            <a:extLst>
              <a:ext uri="{FF2B5EF4-FFF2-40B4-BE49-F238E27FC236}">
                <a16:creationId xmlns:a16="http://schemas.microsoft.com/office/drawing/2014/main" id="{E964AF12-8D0B-3F1C-D9CC-F4C925C0AB33}"/>
              </a:ext>
            </a:extLst>
          </p:cNvPr>
          <p:cNvSpPr/>
          <p:nvPr/>
        </p:nvSpPr>
        <p:spPr>
          <a:xfrm>
            <a:off x="4053720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orme libre 79">
            <a:extLst>
              <a:ext uri="{FF2B5EF4-FFF2-40B4-BE49-F238E27FC236}">
                <a16:creationId xmlns:a16="http://schemas.microsoft.com/office/drawing/2014/main" id="{3A040D13-43D1-D814-4A64-73DAC1254E90}"/>
              </a:ext>
            </a:extLst>
          </p:cNvPr>
          <p:cNvSpPr/>
          <p:nvPr/>
        </p:nvSpPr>
        <p:spPr>
          <a:xfrm>
            <a:off x="4438922" y="6010143"/>
            <a:ext cx="145940" cy="369987"/>
          </a:xfrm>
          <a:custGeom>
            <a:avLst/>
            <a:gdLst>
              <a:gd name="connsiteX0" fmla="*/ 258262 w 258262"/>
              <a:gd name="connsiteY0" fmla="*/ 0 h 720763"/>
              <a:gd name="connsiteX1" fmla="*/ 78 w 258262"/>
              <a:gd name="connsiteY1" fmla="*/ 365760 h 720763"/>
              <a:gd name="connsiteX2" fmla="*/ 236747 w 258262"/>
              <a:gd name="connsiteY2" fmla="*/ 720763 h 7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62" h="720763">
                <a:moveTo>
                  <a:pt x="258262" y="0"/>
                </a:moveTo>
                <a:cubicBezTo>
                  <a:pt x="130963" y="122816"/>
                  <a:pt x="3664" y="245633"/>
                  <a:pt x="78" y="365760"/>
                </a:cubicBezTo>
                <a:cubicBezTo>
                  <a:pt x="-3508" y="485887"/>
                  <a:pt x="116619" y="603325"/>
                  <a:pt x="236747" y="7207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44B988F-2215-A656-C1B8-687A6FB135BA}"/>
              </a:ext>
            </a:extLst>
          </p:cNvPr>
          <p:cNvSpPr txBox="1"/>
          <p:nvPr/>
        </p:nvSpPr>
        <p:spPr>
          <a:xfrm>
            <a:off x="4938263" y="4391551"/>
            <a:ext cx="704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/>
              <a:t>Concept </a:t>
            </a:r>
            <a:r>
              <a:rPr lang="de-DE" sz="2000" u="sng" dirty="0" err="1"/>
              <a:t>for</a:t>
            </a:r>
            <a:r>
              <a:rPr lang="de-DE" sz="2000" u="sng" dirty="0"/>
              <a:t> </a:t>
            </a:r>
            <a:r>
              <a:rPr lang="de-DE" sz="2000" u="sng" dirty="0" err="1"/>
              <a:t>the</a:t>
            </a:r>
            <a:r>
              <a:rPr lang="de-DE" sz="2000" u="sng" dirty="0"/>
              <a:t> </a:t>
            </a:r>
            <a:r>
              <a:rPr lang="de-DE" sz="2000" u="sng" dirty="0" err="1"/>
              <a:t>new</a:t>
            </a:r>
            <a:r>
              <a:rPr lang="de-DE" sz="2000" u="sng" dirty="0"/>
              <a:t> </a:t>
            </a:r>
            <a:r>
              <a:rPr lang="de-DE" sz="2000" u="sng" dirty="0" err="1"/>
              <a:t>generation</a:t>
            </a:r>
            <a:r>
              <a:rPr lang="de-DE" sz="2000" u="sng" dirty="0"/>
              <a:t> </a:t>
            </a:r>
            <a:r>
              <a:rPr lang="de-DE" sz="2000" u="sng" dirty="0" err="1"/>
              <a:t>of</a:t>
            </a:r>
            <a:r>
              <a:rPr lang="de-DE" sz="2000" u="sng" dirty="0"/>
              <a:t> </a:t>
            </a:r>
            <a:r>
              <a:rPr lang="de-DE" sz="2000" u="sng" dirty="0" err="1"/>
              <a:t>diode</a:t>
            </a:r>
            <a:r>
              <a:rPr lang="de-DE" sz="2000" u="sng" dirty="0"/>
              <a:t> </a:t>
            </a:r>
            <a:r>
              <a:rPr lang="de-DE" sz="2000" u="sng" dirty="0" err="1"/>
              <a:t>masks</a:t>
            </a:r>
            <a:r>
              <a:rPr lang="de-DE" sz="2000" u="sng" dirty="0">
                <a:sym typeface="Wingdings" pitchFamily="2" charset="2"/>
              </a:rPr>
              <a:t> (</a:t>
            </a:r>
            <a:r>
              <a:rPr lang="de-DE" sz="2000" u="sng" dirty="0" err="1">
                <a:sym typeface="Wingdings" pitchFamily="2" charset="2"/>
              </a:rPr>
              <a:t>from</a:t>
            </a:r>
            <a:r>
              <a:rPr lang="de-DE" sz="2000" u="sng" dirty="0">
                <a:sym typeface="Wingdings" pitchFamily="2" charset="2"/>
              </a:rPr>
              <a:t> Matilde):</a:t>
            </a:r>
            <a:endParaRPr lang="de-DE" sz="2000" u="sng" dirty="0"/>
          </a:p>
        </p:txBody>
      </p:sp>
    </p:spTree>
    <p:extLst>
      <p:ext uri="{BB962C8B-B14F-4D97-AF65-F5344CB8AC3E}">
        <p14:creationId xmlns:p14="http://schemas.microsoft.com/office/powerpoint/2010/main" val="2256903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64E3-BEDD-0AA7-F3DB-00E227E1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BBB156-B973-A219-0A75-CBD30D3A0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Black </a:t>
            </a:r>
            <a:r>
              <a:rPr lang="de-DE" dirty="0" err="1"/>
              <a:t>trapezoid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39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B983D-EB0C-E3CD-B2EA-A0CE0792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</p:txBody>
      </p:sp>
      <p:pic>
        <p:nvPicPr>
          <p:cNvPr id="4" name="Image 18">
            <a:extLst>
              <a:ext uri="{FF2B5EF4-FFF2-40B4-BE49-F238E27FC236}">
                <a16:creationId xmlns:a16="http://schemas.microsoft.com/office/drawing/2014/main" id="{BDA43CD2-6285-EB24-D946-430919EB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19" y="1252579"/>
            <a:ext cx="2952549" cy="5237337"/>
          </a:xfrm>
          <a:prstGeom prst="rect">
            <a:avLst/>
          </a:prstGeom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0C65F03C-D849-A861-6043-C2331DDC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4" y="1343818"/>
            <a:ext cx="2826247" cy="5013297"/>
          </a:xfrm>
          <a:prstGeom prst="rect">
            <a:avLst/>
          </a:prstGeom>
        </p:spPr>
      </p:pic>
      <p:sp>
        <p:nvSpPr>
          <p:cNvPr id="6" name="Rechtwinkliges Dreieck 5">
            <a:extLst>
              <a:ext uri="{FF2B5EF4-FFF2-40B4-BE49-F238E27FC236}">
                <a16:creationId xmlns:a16="http://schemas.microsoft.com/office/drawing/2014/main" id="{80413469-84D7-F4EB-0D8C-48C6140831BF}"/>
              </a:ext>
            </a:extLst>
          </p:cNvPr>
          <p:cNvSpPr/>
          <p:nvPr/>
        </p:nvSpPr>
        <p:spPr>
          <a:xfrm>
            <a:off x="7658617" y="1790205"/>
            <a:ext cx="1888176" cy="163879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A114CEC-BC2A-809D-1C40-E56FD402AB75}"/>
              </a:ext>
            </a:extLst>
          </p:cNvPr>
          <p:cNvSpPr/>
          <p:nvPr/>
        </p:nvSpPr>
        <p:spPr>
          <a:xfrm>
            <a:off x="6862970" y="1790205"/>
            <a:ext cx="795648" cy="1638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9201A1F-B01D-0583-2CEA-568A0B3EF67D}"/>
              </a:ext>
            </a:extLst>
          </p:cNvPr>
          <p:cNvSpPr/>
          <p:nvPr/>
        </p:nvSpPr>
        <p:spPr>
          <a:xfrm>
            <a:off x="10852847" y="1790203"/>
            <a:ext cx="795648" cy="1638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winkliges Dreieck 8">
            <a:extLst>
              <a:ext uri="{FF2B5EF4-FFF2-40B4-BE49-F238E27FC236}">
                <a16:creationId xmlns:a16="http://schemas.microsoft.com/office/drawing/2014/main" id="{2F337B5F-8ACB-011A-93A0-3021A5DD9077}"/>
              </a:ext>
            </a:extLst>
          </p:cNvPr>
          <p:cNvSpPr/>
          <p:nvPr/>
        </p:nvSpPr>
        <p:spPr>
          <a:xfrm rot="16200000">
            <a:off x="9574273" y="2150423"/>
            <a:ext cx="1638796" cy="91835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3057447-4CB5-F06D-4E1A-95A977E062FC}"/>
              </a:ext>
            </a:extLst>
          </p:cNvPr>
          <p:cNvCxnSpPr/>
          <p:nvPr/>
        </p:nvCxnSpPr>
        <p:spPr>
          <a:xfrm>
            <a:off x="4975412" y="3254188"/>
            <a:ext cx="0" cy="19767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9FB6C9F-FBD8-D9E3-0702-2DDA57810DA4}"/>
              </a:ext>
            </a:extLst>
          </p:cNvPr>
          <p:cNvCxnSpPr>
            <a:cxnSpLocks/>
          </p:cNvCxnSpPr>
          <p:nvPr/>
        </p:nvCxnSpPr>
        <p:spPr>
          <a:xfrm>
            <a:off x="6862969" y="2812181"/>
            <a:ext cx="4785525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8812B96-1690-C6CB-4DF5-9173A12DE7BD}"/>
              </a:ext>
            </a:extLst>
          </p:cNvPr>
          <p:cNvCxnSpPr>
            <a:cxnSpLocks/>
          </p:cNvCxnSpPr>
          <p:nvPr/>
        </p:nvCxnSpPr>
        <p:spPr>
          <a:xfrm>
            <a:off x="11804676" y="1790203"/>
            <a:ext cx="0" cy="163879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9B957A6-9410-F732-8413-59F3B9F25BCD}"/>
              </a:ext>
            </a:extLst>
          </p:cNvPr>
          <p:cNvSpPr txBox="1"/>
          <p:nvPr/>
        </p:nvSpPr>
        <p:spPr>
          <a:xfrm rot="16200000">
            <a:off x="11571156" y="24190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mm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7612874-39CB-72D8-3B51-AFF20DBD40E2}"/>
              </a:ext>
            </a:extLst>
          </p:cNvPr>
          <p:cNvCxnSpPr>
            <a:cxnSpLocks/>
          </p:cNvCxnSpPr>
          <p:nvPr/>
        </p:nvCxnSpPr>
        <p:spPr>
          <a:xfrm>
            <a:off x="6862223" y="3504627"/>
            <a:ext cx="478552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415CDDF-82D5-F0EC-ADD6-47012814B546}"/>
              </a:ext>
            </a:extLst>
          </p:cNvPr>
          <p:cNvSpPr txBox="1"/>
          <p:nvPr/>
        </p:nvSpPr>
        <p:spPr>
          <a:xfrm>
            <a:off x="8785838" y="348495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DD3E36F-A5A4-5F30-1656-E7D3C0E1B654}"/>
              </a:ext>
            </a:extLst>
          </p:cNvPr>
          <p:cNvCxnSpPr>
            <a:cxnSpLocks/>
          </p:cNvCxnSpPr>
          <p:nvPr/>
        </p:nvCxnSpPr>
        <p:spPr>
          <a:xfrm>
            <a:off x="6862525" y="1677258"/>
            <a:ext cx="84036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35761D3-9EDE-96AC-A2FA-0C771D0D26BE}"/>
              </a:ext>
            </a:extLst>
          </p:cNvPr>
          <p:cNvSpPr txBox="1"/>
          <p:nvPr/>
        </p:nvSpPr>
        <p:spPr>
          <a:xfrm>
            <a:off x="6817063" y="12792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6,702 mm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94E0F97-FDCE-E948-CD4B-A9C322A531B0}"/>
              </a:ext>
            </a:extLst>
          </p:cNvPr>
          <p:cNvCxnSpPr>
            <a:cxnSpLocks/>
          </p:cNvCxnSpPr>
          <p:nvPr/>
        </p:nvCxnSpPr>
        <p:spPr>
          <a:xfrm>
            <a:off x="10811952" y="1677258"/>
            <a:ext cx="835796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F156D6-B1C4-3087-1C21-9D8E2453A0DC}"/>
              </a:ext>
            </a:extLst>
          </p:cNvPr>
          <p:cNvSpPr txBox="1"/>
          <p:nvPr/>
        </p:nvSpPr>
        <p:spPr>
          <a:xfrm>
            <a:off x="10731749" y="125776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6,951 mm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498CD52-8E12-1056-1C1E-187F11C6B472}"/>
              </a:ext>
            </a:extLst>
          </p:cNvPr>
          <p:cNvCxnSpPr>
            <a:cxnSpLocks/>
          </p:cNvCxnSpPr>
          <p:nvPr/>
        </p:nvCxnSpPr>
        <p:spPr>
          <a:xfrm>
            <a:off x="7658617" y="1677258"/>
            <a:ext cx="1800249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52C85F5-61D7-AEDA-AC28-E8F3812D3B6F}"/>
              </a:ext>
            </a:extLst>
          </p:cNvPr>
          <p:cNvSpPr txBox="1"/>
          <p:nvPr/>
        </p:nvSpPr>
        <p:spPr>
          <a:xfrm>
            <a:off x="7888962" y="170595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20,503 mm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18FD09C-6EE1-9FB2-448B-6BDF5AD14332}"/>
              </a:ext>
            </a:extLst>
          </p:cNvPr>
          <p:cNvCxnSpPr>
            <a:cxnSpLocks/>
          </p:cNvCxnSpPr>
          <p:nvPr/>
        </p:nvCxnSpPr>
        <p:spPr>
          <a:xfrm>
            <a:off x="9875724" y="1680421"/>
            <a:ext cx="977123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F95CDDC-5275-B378-CB3E-FA9757A96725}"/>
              </a:ext>
            </a:extLst>
          </p:cNvPr>
          <p:cNvSpPr txBox="1"/>
          <p:nvPr/>
        </p:nvSpPr>
        <p:spPr>
          <a:xfrm>
            <a:off x="9593816" y="171108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4,877 mm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A530BA-98BF-BC44-3F02-25259E405667}"/>
              </a:ext>
            </a:extLst>
          </p:cNvPr>
          <p:cNvCxnSpPr>
            <a:cxnSpLocks/>
          </p:cNvCxnSpPr>
          <p:nvPr/>
        </p:nvCxnSpPr>
        <p:spPr>
          <a:xfrm>
            <a:off x="9411801" y="1677258"/>
            <a:ext cx="492785" cy="0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0ED9CC77-8055-E7DE-B749-52124BFFA783}"/>
              </a:ext>
            </a:extLst>
          </p:cNvPr>
          <p:cNvSpPr txBox="1"/>
          <p:nvPr/>
        </p:nvSpPr>
        <p:spPr>
          <a:xfrm>
            <a:off x="9074416" y="12469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0,966 mm</a:t>
            </a:r>
          </a:p>
        </p:txBody>
      </p:sp>
      <p:pic>
        <p:nvPicPr>
          <p:cNvPr id="51" name="Image 18">
            <a:extLst>
              <a:ext uri="{FF2B5EF4-FFF2-40B4-BE49-F238E27FC236}">
                <a16:creationId xmlns:a16="http://schemas.microsoft.com/office/drawing/2014/main" id="{4402624F-7D68-0FCC-BB33-6F42CEB3D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41565" r="25024" b="27700"/>
          <a:stretch/>
        </p:blipFill>
        <p:spPr>
          <a:xfrm rot="16200000">
            <a:off x="7992412" y="4040489"/>
            <a:ext cx="2794126" cy="2684548"/>
          </a:xfrm>
          <a:prstGeom prst="rect">
            <a:avLst/>
          </a:prstGeom>
        </p:spPr>
      </p:pic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BAAAF5E-6AAB-67DF-F452-38AF7DA5D14E}"/>
              </a:ext>
            </a:extLst>
          </p:cNvPr>
          <p:cNvCxnSpPr>
            <a:cxnSpLocks/>
          </p:cNvCxnSpPr>
          <p:nvPr/>
        </p:nvCxnSpPr>
        <p:spPr>
          <a:xfrm flipV="1">
            <a:off x="7947917" y="3985700"/>
            <a:ext cx="0" cy="2794127"/>
          </a:xfrm>
          <a:prstGeom prst="straightConnector1">
            <a:avLst/>
          </a:prstGeom>
          <a:ln w="3175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68AAC715-7304-3CDF-F83C-141B37049823}"/>
              </a:ext>
            </a:extLst>
          </p:cNvPr>
          <p:cNvSpPr txBox="1"/>
          <p:nvPr/>
        </p:nvSpPr>
        <p:spPr>
          <a:xfrm rot="16200000">
            <a:off x="7266711" y="51760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 mm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7FB1D39E-7D24-FEC1-FE2F-F64CAFE32D0E}"/>
              </a:ext>
            </a:extLst>
          </p:cNvPr>
          <p:cNvCxnSpPr>
            <a:cxnSpLocks/>
          </p:cNvCxnSpPr>
          <p:nvPr/>
        </p:nvCxnSpPr>
        <p:spPr>
          <a:xfrm flipV="1">
            <a:off x="9802001" y="4924510"/>
            <a:ext cx="0" cy="904790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963FDC64-DD86-0699-F7C9-5B8AF0B6C35F}"/>
              </a:ext>
            </a:extLst>
          </p:cNvPr>
          <p:cNvSpPr txBox="1"/>
          <p:nvPr/>
        </p:nvSpPr>
        <p:spPr>
          <a:xfrm>
            <a:off x="9750108" y="525636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 mm</a:t>
            </a:r>
          </a:p>
        </p:txBody>
      </p:sp>
    </p:spTree>
    <p:extLst>
      <p:ext uri="{BB962C8B-B14F-4D97-AF65-F5344CB8AC3E}">
        <p14:creationId xmlns:p14="http://schemas.microsoft.com/office/powerpoint/2010/main" val="2534924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7FDD-0FE0-64ED-21C3-1D758C7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</p:txBody>
      </p:sp>
      <p:pic>
        <p:nvPicPr>
          <p:cNvPr id="5" name="Inhaltsplatzhalter 4" descr="Ein Bild, das Text, Screenshot, Farbigkeit, Rechteck enthält.&#10;&#10;Automatisch generierte Beschreibung">
            <a:extLst>
              <a:ext uri="{FF2B5EF4-FFF2-40B4-BE49-F238E27FC236}">
                <a16:creationId xmlns:a16="http://schemas.microsoft.com/office/drawing/2014/main" id="{747913EA-6F4F-AD31-A220-EA0749F0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907" y="1343818"/>
            <a:ext cx="6857093" cy="531659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4F69EF-B6A6-AE79-C0B3-BA7AA2296807}"/>
              </a:ext>
            </a:extLst>
          </p:cNvPr>
          <p:cNvSpPr txBox="1"/>
          <p:nvPr/>
        </p:nvSpPr>
        <p:spPr>
          <a:xfrm>
            <a:off x="2826247" y="2223212"/>
            <a:ext cx="2508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 </a:t>
            </a:r>
            <a:r>
              <a:rPr lang="de-DE" dirty="0" err="1"/>
              <a:t>measurements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Same x </a:t>
            </a:r>
            <a:r>
              <a:rPr lang="de-DE" dirty="0" err="1"/>
              <a:t>position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5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varied</a:t>
            </a:r>
            <a:r>
              <a:rPr lang="de-DE" dirty="0"/>
              <a:t> (73 mm </a:t>
            </a:r>
            <a:r>
              <a:rPr lang="de-DE" dirty="0" err="1"/>
              <a:t>to</a:t>
            </a:r>
            <a:r>
              <a:rPr lang="de-DE" dirty="0"/>
              <a:t> 74 mm in 0.025 mm </a:t>
            </a:r>
            <a:r>
              <a:rPr lang="de-DE" dirty="0" err="1"/>
              <a:t>steps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3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y</a:t>
            </a:r>
            <a:r>
              <a:rPr lang="de-DE" dirty="0"/>
              <a:t> (85 mm, 86 mm, 87 mm)</a:t>
            </a:r>
          </a:p>
        </p:txBody>
      </p:sp>
      <p:pic>
        <p:nvPicPr>
          <p:cNvPr id="7" name="Image 20">
            <a:extLst>
              <a:ext uri="{FF2B5EF4-FFF2-40B4-BE49-F238E27FC236}">
                <a16:creationId xmlns:a16="http://schemas.microsoft.com/office/drawing/2014/main" id="{ADFA9013-301B-0E7F-0F52-CED4C0326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67"/>
            <a:ext cx="2826247" cy="50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EDCAD-71A3-7B9B-A460-702D96BA3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15"/>
            <a:ext cx="10515600" cy="1325563"/>
          </a:xfrm>
        </p:spPr>
        <p:txBody>
          <a:bodyPr/>
          <a:lstStyle/>
          <a:p>
            <a:r>
              <a:rPr lang="de-DE" dirty="0" err="1"/>
              <a:t>Normalization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192C30-6394-EE38-B470-B65F789D2C55}"/>
              </a:ext>
            </a:extLst>
          </p:cNvPr>
          <p:cNvSpPr txBox="1"/>
          <p:nvPr/>
        </p:nvSpPr>
        <p:spPr>
          <a:xfrm>
            <a:off x="496303" y="6128468"/>
            <a:ext cx="1159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Available</a:t>
            </a:r>
            <a:r>
              <a:rPr lang="de-DE" dirty="0"/>
              <a:t>: 1 </a:t>
            </a:r>
            <a:r>
              <a:rPr lang="de-DE" dirty="0" err="1"/>
              <a:t>measurement</a:t>
            </a:r>
            <a:r>
              <a:rPr lang="de-DE" dirty="0"/>
              <a:t> at </a:t>
            </a:r>
            <a:r>
              <a:rPr lang="de-DE" dirty="0" err="1"/>
              <a:t>beginning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~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– </a:t>
            </a:r>
            <a:r>
              <a:rPr lang="de-DE" dirty="0" err="1"/>
              <a:t>unstable</a:t>
            </a:r>
            <a:r>
              <a:rPr lang="de-DE" dirty="0"/>
              <a:t> beam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19.06.24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B9B4DB-6F2B-3FD3-B8D4-C3DF0C1B0405}"/>
              </a:ext>
            </a:extLst>
          </p:cNvPr>
          <p:cNvSpPr txBox="1"/>
          <p:nvPr/>
        </p:nvSpPr>
        <p:spPr>
          <a:xfrm>
            <a:off x="6779808" y="1083457"/>
            <a:ext cx="428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500p_center = </a:t>
            </a:r>
            <a:r>
              <a:rPr lang="de-DE" dirty="0" err="1"/>
              <a:t>begin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2EA424-83D6-7123-F1EA-0769916FD381}"/>
              </a:ext>
            </a:extLst>
          </p:cNvPr>
          <p:cNvSpPr txBox="1"/>
          <p:nvPr/>
        </p:nvSpPr>
        <p:spPr>
          <a:xfrm>
            <a:off x="593557" y="1083457"/>
            <a:ext cx="413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5s_flat_calib =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</p:txBody>
      </p:sp>
      <p:pic>
        <p:nvPicPr>
          <p:cNvPr id="14" name="Grafik 13" descr="Ein Bild, das Text, Screenshot, Reihe, Farbigkeit enthält.&#10;&#10;Automatisch generierte Beschreibung">
            <a:extLst>
              <a:ext uri="{FF2B5EF4-FFF2-40B4-BE49-F238E27FC236}">
                <a16:creationId xmlns:a16="http://schemas.microsoft.com/office/drawing/2014/main" id="{32D3DF94-FFA4-4561-6160-4448120D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402"/>
            <a:ext cx="5756223" cy="4778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99CFE8D-9FCF-53A9-4EDA-E3A5CDE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66" y="1417404"/>
            <a:ext cx="5597577" cy="46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CEA8ED-C7B4-2481-57C1-7C658A35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Comments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shown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40A0C3-1C0C-B870-E421-65821482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diodes</a:t>
            </a:r>
            <a:r>
              <a:rPr lang="de-DE" dirty="0"/>
              <a:t>'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shift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. This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resemble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best.</a:t>
            </a:r>
          </a:p>
          <a:p>
            <a:r>
              <a:rPr lang="de-DE" dirty="0"/>
              <a:t>I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normalisation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unaffected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position</a:t>
            </a:r>
            <a:r>
              <a:rPr lang="de-DE" dirty="0"/>
              <a:t> –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viable)</a:t>
            </a:r>
          </a:p>
        </p:txBody>
      </p:sp>
    </p:spTree>
    <p:extLst>
      <p:ext uri="{BB962C8B-B14F-4D97-AF65-F5344CB8AC3E}">
        <p14:creationId xmlns:p14="http://schemas.microsoft.com/office/powerpoint/2010/main" val="4036322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C02AB0-7653-23FB-A919-B111D60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all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6ECEE0-B4D4-A342-7CCD-FAEA140CA351}"/>
              </a:ext>
            </a:extLst>
          </p:cNvPr>
          <p:cNvSpPr txBox="1"/>
          <p:nvPr/>
        </p:nvSpPr>
        <p:spPr>
          <a:xfrm>
            <a:off x="0" y="1436914"/>
            <a:ext cx="4599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Bragg-peak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resolved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=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73,5 mm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shape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Border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(87 – 90 mm </a:t>
            </a:r>
            <a:r>
              <a:rPr lang="de-DE" dirty="0" err="1"/>
              <a:t>region</a:t>
            </a:r>
            <a:r>
              <a:rPr lang="de-DE" dirty="0"/>
              <a:t>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 dirty="0"/>
              <a:t>Focus on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meaurements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shallower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and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GaN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!</a:t>
            </a:r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BCF11802-0599-3B94-AB16-371DC7A7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0" y="856188"/>
            <a:ext cx="7798130" cy="60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3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A2479-3828-8252-F141-5D64C03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</a:t>
            </a:r>
            <a:r>
              <a:rPr lang="de-DE" dirty="0" err="1"/>
              <a:t>resolved</a:t>
            </a:r>
            <a:endParaRPr lang="de-DE" dirty="0"/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5E03EC82-F481-2697-9A6D-F9282E397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223" y="1094435"/>
            <a:ext cx="7545777" cy="5745310"/>
          </a:xfr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0D8E3CE-577E-4A0A-5589-A9D80E1EC885}"/>
              </a:ext>
            </a:extLst>
          </p:cNvPr>
          <p:cNvGrpSpPr/>
          <p:nvPr/>
        </p:nvGrpSpPr>
        <p:grpSpPr>
          <a:xfrm>
            <a:off x="5835730" y="4613559"/>
            <a:ext cx="6495803" cy="1638797"/>
            <a:chOff x="6096000" y="4604655"/>
            <a:chExt cx="4785525" cy="1638797"/>
          </a:xfrm>
          <a:solidFill>
            <a:schemeClr val="tx1">
              <a:alpha val="51873"/>
            </a:schemeClr>
          </a:solidFill>
        </p:grpSpPr>
        <p:sp>
          <p:nvSpPr>
            <p:cNvPr id="6" name="Rechtwinkliges Dreieck 5">
              <a:extLst>
                <a:ext uri="{FF2B5EF4-FFF2-40B4-BE49-F238E27FC236}">
                  <a16:creationId xmlns:a16="http://schemas.microsoft.com/office/drawing/2014/main" id="{213FD9F2-1CD0-8143-CE14-F161E48342C5}"/>
                </a:ext>
              </a:extLst>
            </p:cNvPr>
            <p:cNvSpPr/>
            <p:nvPr/>
          </p:nvSpPr>
          <p:spPr>
            <a:xfrm>
              <a:off x="6891647" y="4604657"/>
              <a:ext cx="1888176" cy="163879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867E54C-DD91-703D-CC73-54C4E2A8EC7E}"/>
                </a:ext>
              </a:extLst>
            </p:cNvPr>
            <p:cNvSpPr/>
            <p:nvPr/>
          </p:nvSpPr>
          <p:spPr>
            <a:xfrm>
              <a:off x="6096000" y="4604657"/>
              <a:ext cx="795648" cy="16387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3EC7D3D-6E67-A3AC-219E-8E7EDF4A3256}"/>
                </a:ext>
              </a:extLst>
            </p:cNvPr>
            <p:cNvSpPr/>
            <p:nvPr/>
          </p:nvSpPr>
          <p:spPr>
            <a:xfrm>
              <a:off x="10085877" y="4604655"/>
              <a:ext cx="795648" cy="16387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winkliges Dreieck 8">
              <a:extLst>
                <a:ext uri="{FF2B5EF4-FFF2-40B4-BE49-F238E27FC236}">
                  <a16:creationId xmlns:a16="http://schemas.microsoft.com/office/drawing/2014/main" id="{6F253D45-8400-C086-957F-719A0EDD5216}"/>
                </a:ext>
              </a:extLst>
            </p:cNvPr>
            <p:cNvSpPr/>
            <p:nvPr/>
          </p:nvSpPr>
          <p:spPr>
            <a:xfrm rot="16200000">
              <a:off x="8807303" y="4964875"/>
              <a:ext cx="1638796" cy="9183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F76A01E-04AC-D8FB-DDA4-595EABF11280}"/>
              </a:ext>
            </a:extLst>
          </p:cNvPr>
          <p:cNvSpPr txBox="1"/>
          <p:nvPr/>
        </p:nvSpPr>
        <p:spPr>
          <a:xfrm>
            <a:off x="19230" y="1343818"/>
            <a:ext cx="4599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Signal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not </a:t>
            </a:r>
            <a:r>
              <a:rPr lang="de-DE" dirty="0" err="1"/>
              <a:t>passing</a:t>
            </a:r>
            <a:r>
              <a:rPr lang="de-DE" dirty="0"/>
              <a:t> material </a:t>
            </a:r>
            <a:r>
              <a:rPr lang="de-DE" dirty="0" err="1"/>
              <a:t>is</a:t>
            </a:r>
            <a:r>
              <a:rPr lang="de-DE" dirty="0"/>
              <a:t> ~2000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in </a:t>
            </a:r>
            <a:r>
              <a:rPr lang="de-DE" dirty="0" err="1"/>
              <a:t>signal</a:t>
            </a:r>
            <a:r>
              <a:rPr lang="de-DE" dirty="0"/>
              <a:t> (</a:t>
            </a:r>
            <a:r>
              <a:rPr lang="de-DE" dirty="0" err="1"/>
              <a:t>factor</a:t>
            </a:r>
            <a:r>
              <a:rPr lang="de-DE" dirty="0"/>
              <a:t> x 3)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2F19ECA-37F5-111E-6583-A466F09CB643}"/>
              </a:ext>
            </a:extLst>
          </p:cNvPr>
          <p:cNvCxnSpPr>
            <a:cxnSpLocks/>
          </p:cNvCxnSpPr>
          <p:nvPr/>
        </p:nvCxnSpPr>
        <p:spPr>
          <a:xfrm flipH="1">
            <a:off x="4785756" y="4613559"/>
            <a:ext cx="5260769" cy="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25B5A8F-9523-03E3-418B-56DCC0CBF06A}"/>
              </a:ext>
            </a:extLst>
          </p:cNvPr>
          <p:cNvSpPr txBox="1"/>
          <p:nvPr/>
        </p:nvSpPr>
        <p:spPr>
          <a:xfrm>
            <a:off x="5595245" y="3488953"/>
            <a:ext cx="1616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energy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E172078-402F-FEB9-E400-EC989942EE0D}"/>
              </a:ext>
            </a:extLst>
          </p:cNvPr>
          <p:cNvSpPr txBox="1"/>
          <p:nvPr/>
        </p:nvSpPr>
        <p:spPr>
          <a:xfrm>
            <a:off x="1922009" y="5039252"/>
            <a:ext cx="3179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~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in </a:t>
            </a:r>
            <a:r>
              <a:rPr lang="de-DE" dirty="0" err="1"/>
              <a:t>measurements</a:t>
            </a:r>
            <a:endParaRPr lang="de-DE" dirty="0"/>
          </a:p>
          <a:p>
            <a:r>
              <a:rPr lang="de-DE" dirty="0"/>
              <a:t>  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AC55E2-FB25-62B4-7303-94A77D423F8E}"/>
              </a:ext>
            </a:extLst>
          </p:cNvPr>
          <p:cNvCxnSpPr>
            <a:cxnSpLocks/>
          </p:cNvCxnSpPr>
          <p:nvPr/>
        </p:nvCxnSpPr>
        <p:spPr>
          <a:xfrm>
            <a:off x="4785756" y="5639416"/>
            <a:ext cx="10499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83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D22C9-555F-48FC-4085-A3C210A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Closer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</p:txBody>
      </p:sp>
      <p:pic>
        <p:nvPicPr>
          <p:cNvPr id="5" name="Grafik 4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25A0698-F5DE-E31E-7D8F-28BEC8DA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99" y="1064417"/>
            <a:ext cx="7585201" cy="57753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CCF1C2E-DC39-9400-5E89-02F99235C7FC}"/>
              </a:ext>
            </a:extLst>
          </p:cNvPr>
          <p:cNvSpPr txBox="1"/>
          <p:nvPr/>
        </p:nvSpPr>
        <p:spPr>
          <a:xfrm>
            <a:off x="7283" y="1135924"/>
            <a:ext cx="45995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steeper</a:t>
            </a:r>
            <a:r>
              <a:rPr lang="de-DE" dirty="0"/>
              <a:t> </a:t>
            </a:r>
            <a:r>
              <a:rPr lang="de-DE" dirty="0" err="1"/>
              <a:t>ramps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a “zig-zag“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– </a:t>
            </a:r>
            <a:r>
              <a:rPr lang="de-DE" dirty="0" err="1"/>
              <a:t>meaning</a:t>
            </a:r>
            <a:r>
              <a:rPr lang="de-DE" dirty="0"/>
              <a:t> different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exact</a:t>
            </a:r>
            <a:r>
              <a:rPr lang="de-DE" dirty="0"/>
              <a:t> same </a:t>
            </a:r>
            <a:r>
              <a:rPr lang="de-DE" dirty="0" err="1"/>
              <a:t>bahviour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b="1" dirty="0"/>
              <a:t>This </a:t>
            </a:r>
            <a:r>
              <a:rPr lang="de-DE" b="1" dirty="0" err="1"/>
              <a:t>is</a:t>
            </a:r>
            <a:r>
              <a:rPr lang="de-DE" b="1" dirty="0"/>
              <a:t> not an </a:t>
            </a:r>
            <a:r>
              <a:rPr lang="de-DE" b="1" dirty="0" err="1"/>
              <a:t>artefact</a:t>
            </a:r>
            <a:r>
              <a:rPr lang="de-DE" b="1" dirty="0"/>
              <a:t>,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effect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(a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signal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Explanation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likely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041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20AC8-491B-3428-6033-D54A750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6952549F-473B-54D6-1605-ADE7DACC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38" y="1038459"/>
            <a:ext cx="7663762" cy="58195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3C1AD0-624F-AE73-A02F-E70F7C9CC4C9}"/>
              </a:ext>
            </a:extLst>
          </p:cNvPr>
          <p:cNvSpPr txBox="1"/>
          <p:nvPr/>
        </p:nvSpPr>
        <p:spPr>
          <a:xfrm>
            <a:off x="1" y="1343818"/>
            <a:ext cx="45282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Idea</a:t>
            </a:r>
            <a:r>
              <a:rPr lang="de-DE" dirty="0"/>
              <a:t>: Swap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Looks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Maybe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?</a:t>
            </a:r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Problem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: The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,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assumes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electron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Clr>
                <a:schemeClr val="tx1"/>
              </a:buClr>
              <a:buFont typeface="Systemschrift Normal"/>
              <a:buChar char="⚡️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a different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exchanging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neighbours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392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EBC61-FF27-C7CC-52E0-02F0CFFB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Corrected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and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conclusions</a:t>
            </a:r>
            <a:endParaRPr lang="de-DE" dirty="0"/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C63E55B-80C0-B404-239D-012BAEF9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1" y="980708"/>
            <a:ext cx="7719119" cy="58772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A3A002B-E7A7-D972-6E52-B30EF5E1A255}"/>
              </a:ext>
            </a:extLst>
          </p:cNvPr>
          <p:cNvSpPr txBox="1"/>
          <p:nvPr/>
        </p:nvSpPr>
        <p:spPr>
          <a:xfrm>
            <a:off x="0" y="980708"/>
            <a:ext cx="452823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swapping</a:t>
            </a:r>
            <a:r>
              <a:rPr lang="de-DE" dirty="0"/>
              <a:t> </a:t>
            </a:r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excellent</a:t>
            </a:r>
            <a:r>
              <a:rPr lang="de-DE" dirty="0"/>
              <a:t>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additional </a:t>
            </a:r>
            <a:r>
              <a:rPr lang="de-DE" dirty="0" err="1"/>
              <a:t>thoughts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in an </a:t>
            </a:r>
            <a:r>
              <a:rPr lang="de-DE" dirty="0" err="1"/>
              <a:t>ascend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Bragg </a:t>
            </a:r>
            <a:r>
              <a:rPr lang="de-DE" dirty="0" err="1"/>
              <a:t>peak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Meaning</a:t>
            </a:r>
            <a:r>
              <a:rPr lang="de-DE" dirty="0"/>
              <a:t>: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arrives</a:t>
            </a:r>
            <a:r>
              <a:rPr lang="de-DE" dirty="0"/>
              <a:t>, in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/>
              <a:t>The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‘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and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protons</a:t>
            </a:r>
            <a:r>
              <a:rPr lang="de-DE" dirty="0"/>
              <a:t> </a:t>
            </a:r>
            <a:r>
              <a:rPr lang="de-DE" dirty="0" err="1"/>
              <a:t>arriving</a:t>
            </a:r>
            <a:r>
              <a:rPr lang="de-DE" dirty="0"/>
              <a:t>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clear</a:t>
            </a:r>
            <a:r>
              <a:rPr lang="de-DE" dirty="0"/>
              <a:t>)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deposited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– </a:t>
            </a:r>
            <a:r>
              <a:rPr lang="de-DE" dirty="0" err="1"/>
              <a:t>bringing</a:t>
            </a:r>
            <a:r>
              <a:rPr lang="de-DE" dirty="0"/>
              <a:t> out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probable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795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EAA29-3CDE-BA2C-E4FA-D8241AEB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315"/>
            <a:ext cx="10515600" cy="1807370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Coming: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Bragg-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trapezoid</a:t>
            </a:r>
            <a:r>
              <a:rPr lang="de-DE" dirty="0"/>
              <a:t> (on </a:t>
            </a:r>
            <a:r>
              <a:rPr lang="de-DE" dirty="0" err="1"/>
              <a:t>swap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and original </a:t>
            </a:r>
            <a:r>
              <a:rPr lang="de-DE" dirty="0" err="1"/>
              <a:t>signal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81803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9BA97-6D55-6A04-46DE-6F3CE9B83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Addition: Shifting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AA4C02-3F8F-3E1A-B70D-45805F14D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007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731500" cy="1325563"/>
          </a:xfrm>
        </p:spPr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endParaRPr lang="de-DE" dirty="0"/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814"/>
            <a:ext cx="6096000" cy="4691772"/>
          </a:xfrm>
          <a:prstGeom prst="rect">
            <a:avLst/>
          </a:prstGeom>
        </p:spPr>
      </p:pic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6CE0F6E-34B5-F0DC-E496-0D9A0E0A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8814"/>
            <a:ext cx="6096000" cy="4691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/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400" dirty="0"/>
                  <a:t>y-position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diode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channel</a:t>
                </a:r>
                <a:r>
                  <a:rPr lang="de-DE" sz="2400" dirty="0"/>
                  <a:t> i (i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2400" dirty="0"/>
                  <a:t>: [0, 64]):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+ (32-i) * (0.5 mm + 0.08 mm)</a:t>
                </a:r>
              </a:p>
              <a:p>
                <a:pPr algn="ctr"/>
                <a:r>
                  <a:rPr lang="de-DE" sz="2400" dirty="0" err="1"/>
                  <a:t>Calculates</a:t>
                </a:r>
                <a:r>
                  <a:rPr lang="de-DE" sz="2400" dirty="0"/>
                  <a:t> real </a:t>
                </a:r>
                <a:r>
                  <a:rPr lang="de-DE" sz="2400" dirty="0" err="1"/>
                  <a:t>positions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under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assumption</a:t>
                </a:r>
                <a:r>
                  <a:rPr lang="de-DE" sz="2400" dirty="0"/>
                  <a:t>, </a:t>
                </a:r>
                <a:r>
                  <a:rPr lang="de-DE" sz="2400" dirty="0" err="1"/>
                  <a:t>that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position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stage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refers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middle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array</a:t>
                </a:r>
                <a:r>
                  <a:rPr lang="de-DE" sz="2400" dirty="0"/>
                  <a:t> 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31E939B-F299-4C35-847B-ACFBC41E4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" y="5939932"/>
                <a:ext cx="12210394" cy="830997"/>
              </a:xfrm>
              <a:prstGeom prst="rect">
                <a:avLst/>
              </a:prstGeom>
              <a:blipFill>
                <a:blip r:embed="rId5"/>
                <a:stretch>
                  <a:fillRect l="-312" t="-5970" b="-149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9404FAD-7267-5B18-2AAA-C3FD3BB79BE1}"/>
              </a:ext>
            </a:extLst>
          </p:cNvPr>
          <p:cNvCxnSpPr/>
          <p:nvPr/>
        </p:nvCxnSpPr>
        <p:spPr>
          <a:xfrm>
            <a:off x="5127707" y="4550243"/>
            <a:ext cx="25146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1365288-86A1-1BEB-A890-813AF6B32D36}"/>
              </a:ext>
            </a:extLst>
          </p:cNvPr>
          <p:cNvSpPr txBox="1"/>
          <p:nvPr/>
        </p:nvSpPr>
        <p:spPr>
          <a:xfrm>
            <a:off x="7115738" y="5530754"/>
            <a:ext cx="519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in </a:t>
            </a:r>
            <a:r>
              <a:rPr lang="de-DE" dirty="0" err="1"/>
              <a:t>y-direction</a:t>
            </a:r>
            <a:r>
              <a:rPr lang="de-DE" dirty="0"/>
              <a:t> 	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96A90B1-508B-98C8-B43B-19621A3CEFCF}"/>
              </a:ext>
            </a:extLst>
          </p:cNvPr>
          <p:cNvCxnSpPr>
            <a:cxnSpLocks/>
          </p:cNvCxnSpPr>
          <p:nvPr/>
        </p:nvCxnSpPr>
        <p:spPr>
          <a:xfrm>
            <a:off x="9050089" y="5807676"/>
            <a:ext cx="224540" cy="223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E581593-824F-9E7A-4329-C6C31E925ACF}"/>
              </a:ext>
            </a:extLst>
          </p:cNvPr>
          <p:cNvCxnSpPr>
            <a:cxnSpLocks/>
          </p:cNvCxnSpPr>
          <p:nvPr/>
        </p:nvCxnSpPr>
        <p:spPr>
          <a:xfrm flipH="1">
            <a:off x="10598450" y="5807676"/>
            <a:ext cx="235954" cy="243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3E90808-5C43-8702-8E2A-13BF3FE57E46}"/>
              </a:ext>
            </a:extLst>
          </p:cNvPr>
          <p:cNvSpPr txBox="1"/>
          <p:nvPr/>
        </p:nvSpPr>
        <p:spPr>
          <a:xfrm>
            <a:off x="4455908" y="5549465"/>
            <a:ext cx="19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-stage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9274ECF-52F4-37F6-16B5-1B4B3F833645}"/>
              </a:ext>
            </a:extLst>
          </p:cNvPr>
          <p:cNvCxnSpPr>
            <a:cxnSpLocks/>
          </p:cNvCxnSpPr>
          <p:nvPr/>
        </p:nvCxnSpPr>
        <p:spPr>
          <a:xfrm>
            <a:off x="6385007" y="5825074"/>
            <a:ext cx="446099" cy="214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5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diode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different?</a:t>
            </a:r>
          </a:p>
          <a:p>
            <a:r>
              <a:rPr lang="de-DE" dirty="0" err="1"/>
              <a:t>Introduce</a:t>
            </a:r>
            <a:r>
              <a:rPr lang="de-DE" dirty="0"/>
              <a:t> a shift </a:t>
            </a:r>
            <a:r>
              <a:rPr lang="de-DE" dirty="0" err="1"/>
              <a:t>correction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plotted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overlayed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shift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/>
              <a:t>Values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(-0.5, 0.5)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/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de-DE" sz="2800" dirty="0"/>
              </a:p>
              <a:p>
                <a:pPr algn="ctr"/>
                <a:r>
                  <a:rPr lang="de-DE" sz="2800" dirty="0" err="1"/>
                  <a:t>y</a:t>
                </a:r>
                <a:r>
                  <a:rPr lang="de-DE" sz="2800" dirty="0"/>
                  <a:t>(</a:t>
                </a:r>
                <a:r>
                  <a:rPr lang="de-DE" sz="2800" dirty="0" err="1"/>
                  <a:t>channel</a:t>
                </a:r>
                <a:r>
                  <a:rPr lang="de-DE" sz="2800" dirty="0"/>
                  <a:t> i) = </a:t>
                </a:r>
                <a:r>
                  <a:rPr lang="de-DE" sz="2800" dirty="0" err="1"/>
                  <a:t>position</a:t>
                </a:r>
                <a:r>
                  <a:rPr lang="de-DE" sz="2800" dirty="0"/>
                  <a:t> + (32-i) * (0.5 mm + 0.08 mm + </a:t>
                </a:r>
                <a14:m>
                  <m:oMath xmlns:m="http://schemas.openxmlformats.org/officeDocument/2006/math">
                    <m:r>
                      <a:rPr lang="de-DE" sz="2800" b="0" i="1" u="sng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de-DE" sz="2800" u="sng" dirty="0"/>
                  <a:t> mm</a:t>
                </a:r>
                <a:r>
                  <a:rPr lang="de-DE" sz="2800" dirty="0"/>
                  <a:t>)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D4A6864E-8AFC-B3F8-9649-C45E1CD9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8" y="2630564"/>
                <a:ext cx="11136283" cy="954107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21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7026B-51C3-7657-D858-0DD65927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77CFF-BB38-7D4B-3604-51BF2B7D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7"/>
            <a:ext cx="10515600" cy="5371775"/>
          </a:xfrm>
        </p:spPr>
        <p:txBody>
          <a:bodyPr>
            <a:norm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,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. The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.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: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“real“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occurs</a:t>
            </a:r>
            <a:r>
              <a:rPr lang="de-DE" dirty="0"/>
              <a:t>: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(About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: I 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amplitude</a:t>
            </a:r>
            <a:r>
              <a:rPr lang="de-DE" dirty="0"/>
              <a:t> vs.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-position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diodes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I </a:t>
            </a:r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colourscale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diodes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#1 </a:t>
            </a:r>
            <a:r>
              <a:rPr lang="de-DE" dirty="0" err="1"/>
              <a:t>to</a:t>
            </a:r>
            <a:r>
              <a:rPr lang="de-DE" dirty="0"/>
              <a:t> #64)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485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F8EE4BB-8B06-782D-277B-C977896F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9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493E86C-AC67-AAA8-44B9-B9241768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9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AA25088-8C23-EB46-0B81-CE6080BB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025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316A4B7-ED11-7043-E335-B5E9267D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4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DB01AD7-C1CA-2989-0592-0DB3EDF6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2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C2F4909-680B-7A02-1403-A90B17CF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21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E2925AD-0062-0957-D247-FBF2723D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5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AC758B9-620B-DE3B-C8A4-EC42CD7A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6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1C43C9F-712B-D9C3-B490-2A0E4E35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117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8EA87-325D-FD5A-DE98-B9E9EF5A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6181A-8328-0BD1-2D67-CD959CBC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Optimum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0.0 mm and -0.1 mm </a:t>
            </a:r>
            <a:r>
              <a:rPr lang="de-DE" dirty="0" err="1"/>
              <a:t>correction</a:t>
            </a:r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precise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31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FA301-912E-470C-5D95-E39809DF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 vs. </a:t>
            </a:r>
            <a:r>
              <a:rPr lang="de-DE" dirty="0" err="1"/>
              <a:t>y</a:t>
            </a:r>
            <a:r>
              <a:rPr lang="de-DE" dirty="0"/>
              <a:t>-position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65FAC1F-0A9A-1DE9-AE76-F0E6D28CEF05}"/>
              </a:ext>
            </a:extLst>
          </p:cNvPr>
          <p:cNvSpPr txBox="1"/>
          <p:nvPr/>
        </p:nvSpPr>
        <p:spPr>
          <a:xfrm>
            <a:off x="377371" y="5816629"/>
            <a:ext cx="726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/>
              <a:t>Result</a:t>
            </a:r>
            <a:r>
              <a:rPr lang="de-DE" u="sng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With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hardly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calibration</a:t>
            </a:r>
            <a:r>
              <a:rPr lang="de-DE" dirty="0"/>
              <a:t>…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4820A09-206C-3009-16EB-5CAC00B9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114"/>
            <a:ext cx="6096000" cy="4691772"/>
          </a:xfrm>
          <a:prstGeom prst="rect">
            <a:avLst/>
          </a:prstGeom>
        </p:spPr>
      </p:pic>
      <p:pic>
        <p:nvPicPr>
          <p:cNvPr id="11" name="Grafik 10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3875A625-87AC-3D92-AA7A-7916A10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83114"/>
            <a:ext cx="5987167" cy="4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DEA7C3EE-0003-C5C8-2E1A-86F0EC26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6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D4C1184-227B-57D3-14E2-98E516EC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0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6A0FEDAE-0F4B-24DA-0589-8EFAA340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18" y="0"/>
            <a:ext cx="8912563" cy="6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7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6D6019F-60E9-B711-36A9-811BA73C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4" y="0"/>
            <a:ext cx="891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86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E6780B2-3264-CA08-1AE7-6FFE52E6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9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66D3E52-FB61-F937-4D3F-0F5F65BA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45" y="0"/>
            <a:ext cx="903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36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C84946A-0985-D537-C1C6-3F557844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19" y="0"/>
            <a:ext cx="9007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9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09CC3FC-3A49-0182-5F0A-08015674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67" y="0"/>
            <a:ext cx="8958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4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6CAECA2-E2D7-AF51-9F11-7DB0E5AF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6" y="0"/>
            <a:ext cx="8938368" cy="6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7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2C9AC14-C220-E3B6-D333-609A4A2C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5" y="0"/>
            <a:ext cx="891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3641</Words>
  <Application>Microsoft Macintosh PowerPoint</Application>
  <PresentationFormat>Breitbild</PresentationFormat>
  <Paragraphs>350</Paragraphs>
  <Slides>103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103</vt:i4>
      </vt:variant>
    </vt:vector>
  </HeadingPairs>
  <TitlesOfParts>
    <vt:vector size="110" baseType="lpstr">
      <vt:lpstr>Aptos</vt:lpstr>
      <vt:lpstr>Aptos Display</vt:lpstr>
      <vt:lpstr>Arial</vt:lpstr>
      <vt:lpstr>Cambria Math</vt:lpstr>
      <vt:lpstr>Systemschrift Normal</vt:lpstr>
      <vt:lpstr>Wingdings</vt:lpstr>
      <vt:lpstr>Office</vt:lpstr>
      <vt:lpstr>Results Cyrcé 19.06.24</vt:lpstr>
      <vt:lpstr>General Changes in Data Treatment</vt:lpstr>
      <vt:lpstr>Changes in data treatment</vt:lpstr>
      <vt:lpstr>Dark measurement</vt:lpstr>
      <vt:lpstr>New Normalization</vt:lpstr>
      <vt:lpstr>Normalization – what‘s measured?</vt:lpstr>
      <vt:lpstr>Normalization – what‘s measured?</vt:lpstr>
      <vt:lpstr>Normalization</vt:lpstr>
      <vt:lpstr>Signal vs. y-position</vt:lpstr>
      <vt:lpstr>Normalization</vt:lpstr>
      <vt:lpstr>Signal vs. real y-position</vt:lpstr>
      <vt:lpstr>Normalization</vt:lpstr>
      <vt:lpstr>How to realize new normalization </vt:lpstr>
      <vt:lpstr>Some technical aspects</vt:lpstr>
      <vt:lpstr>The real positions</vt:lpstr>
      <vt:lpstr>The new normalization factor </vt:lpstr>
      <vt:lpstr>Normalization with normalized factor</vt:lpstr>
      <vt:lpstr>Factor comparison</vt:lpstr>
      <vt:lpstr>If I do not limit the factor</vt:lpstr>
      <vt:lpstr>Limited to [0, 8]</vt:lpstr>
      <vt:lpstr>One addition that might be important?!</vt:lpstr>
      <vt:lpstr>Images of new objects</vt:lpstr>
      <vt:lpstr>The images</vt:lpstr>
      <vt:lpstr>IPHC Matrix CRHEA logo</vt:lpstr>
      <vt:lpstr>IPHC Matrix CRHEA logo</vt:lpstr>
      <vt:lpstr>IPHC Matrix CRHEA logo 2 (“neonoff“)</vt:lpstr>
      <vt:lpstr>IPHC Matrix CRHEA logo</vt:lpstr>
      <vt:lpstr>IPHC Matrix CRHEA logo 2 (“neonoff“)</vt:lpstr>
      <vt:lpstr>Mixed symbols mask</vt:lpstr>
      <vt:lpstr>Mixed symbols mask</vt:lpstr>
      <vt:lpstr>Mixed symbols mask</vt:lpstr>
      <vt:lpstr>Biseau 2D-big black trapeze</vt:lpstr>
      <vt:lpstr>Biseau 2D-big black trapeze</vt:lpstr>
      <vt:lpstr>Biseau 2D-big black trapeze</vt:lpstr>
      <vt:lpstr>white trapeze – biseau blanc </vt:lpstr>
      <vt:lpstr>white trapeze – biseau blanc </vt:lpstr>
      <vt:lpstr>white trapeze – biseau blanc </vt:lpstr>
      <vt:lpstr>PowerPoint-Präsentation</vt:lpstr>
      <vt:lpstr>Rat tails on the white trapeze – biseau blanc </vt:lpstr>
      <vt:lpstr>Rat tails on the white trapeze – biseau blanc </vt:lpstr>
      <vt:lpstr>Rat tails on the white trapeze – biseau blanc </vt:lpstr>
      <vt:lpstr>Rat tails on the white trapeze – biseau blanc </vt:lpstr>
      <vt:lpstr>Rat tails on flat surface</vt:lpstr>
      <vt:lpstr>Rat tails on flat surface</vt:lpstr>
      <vt:lpstr>Rat tails on flat surface</vt:lpstr>
      <vt:lpstr>Beam without diffuser</vt:lpstr>
      <vt:lpstr>Beam without diffuser</vt:lpstr>
      <vt:lpstr>“Full scan“ 500pA with diffuser (and unstable beam?...)</vt:lpstr>
      <vt:lpstr>Conclusion</vt:lpstr>
      <vt:lpstr>Some remarks</vt:lpstr>
      <vt:lpstr>Some ideas for future measurements (if there are anymore with a 1D array)</vt:lpstr>
      <vt:lpstr>What‘s coming in the next days</vt:lpstr>
      <vt:lpstr>Explanation of periodic line artefacts?</vt:lpstr>
      <vt:lpstr>Periodic line artefacts</vt:lpstr>
      <vt:lpstr>Example</vt:lpstr>
      <vt:lpstr>Example</vt:lpstr>
      <vt:lpstr>Example</vt:lpstr>
      <vt:lpstr>Possible explanation</vt:lpstr>
      <vt:lpstr>Possible explanation</vt:lpstr>
      <vt:lpstr>The situation with the diode array on the border of a circular shape</vt:lpstr>
      <vt:lpstr>The situation with the diode array on the border of a circular shape</vt:lpstr>
      <vt:lpstr>What happens to the electrons? </vt:lpstr>
      <vt:lpstr>This means</vt:lpstr>
      <vt:lpstr>We would image the following:</vt:lpstr>
      <vt:lpstr>Conclusion</vt:lpstr>
      <vt:lpstr>Perspective if this is an intrinsic problem</vt:lpstr>
      <vt:lpstr>Bragg peak measurements</vt:lpstr>
      <vt:lpstr>Measurements with black trapezoid</vt:lpstr>
      <vt:lpstr>Measurements available</vt:lpstr>
      <vt:lpstr>Comments to the data shown</vt:lpstr>
      <vt:lpstr>Results – all measurements</vt:lpstr>
      <vt:lpstr>Results – focus on whole trapezoid resolved</vt:lpstr>
      <vt:lpstr>Closer look on signal curve</vt:lpstr>
      <vt:lpstr>Can we try to correct for this?</vt:lpstr>
      <vt:lpstr>Corrected curve and some conclusions</vt:lpstr>
      <vt:lpstr>Coming: Calculation of Bragg-depth with dimensions of trapezoid (on swap corrected and original signal)</vt:lpstr>
      <vt:lpstr>Addition: Shifting diodes into correct position</vt:lpstr>
      <vt:lpstr>Reminder: Plotting diode signal vs real position</vt:lpstr>
      <vt:lpstr>How accurate is this calculation?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Result:</vt:lpstr>
      <vt:lpstr>Side by side: 5s_flat_calib </vt:lpstr>
      <vt:lpstr>Side by side: 500p_center </vt:lpstr>
      <vt:lpstr>Does this impact the factor?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Brosda</dc:creator>
  <cp:lastModifiedBy>Nico Brosda</cp:lastModifiedBy>
  <cp:revision>22</cp:revision>
  <dcterms:created xsi:type="dcterms:W3CDTF">2024-07-24T11:36:16Z</dcterms:created>
  <dcterms:modified xsi:type="dcterms:W3CDTF">2024-08-08T13:28:11Z</dcterms:modified>
</cp:coreProperties>
</file>